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autoCompressPictures="0" conformance="strict">
  <p:sldMasterIdLst>
    <p:sldMasterId id="2147483648" r:id="rId1"/>
  </p:sldMasterIdLst>
  <p:sldIdLst>
    <p:sldId id="256" r:id="rId2"/>
    <p:sldId id="257" r:id="rId3"/>
    <p:sldId id="259" r:id="rId4"/>
    <p:sldId id="258" r:id="rId5"/>
    <p:sldId id="262" r:id="rId6"/>
    <p:sldId id="265" r:id="rId7"/>
    <p:sldId id="261" r:id="rId8"/>
    <p:sldId id="260" r:id="rId9"/>
    <p:sldId id="263" r:id="rId10"/>
    <p:sldId id="264"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purl.oclc.org/ooxml/drawingml/main" xmlns:r="http://purl.oclc.org/ooxml/officeDocument/relationships" xmlns:p="http://purl.oclc.org/ooxml/presentationml/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purl.oclc.org/ooxml/drawingml/main" def="{5C22544A-7EE6-4342-B048-85BDC9FD1C3A}"/>
</file>

<file path=ppt/viewProps.xml><?xml version="1.0" encoding="utf-8"?>
<p:viewPr xmlns:a="http://purl.oclc.org/ooxml/drawingml/main" xmlns:r="http://purl.oclc.org/ooxml/officeDocument/relationships" xmlns:p="http://purl.oclc.org/ooxml/presentationml/main">
  <p:normalViewPr horzBarState="maximized">
    <p:restoredLeft sz="14.995%" autoAdjust="0"/>
    <p:restoredTop sz="94.66%"/>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purl.oclc.org/ooxml/officeDocument/relationships/slide" Target="slides/slide7.xml"/><Relationship Id="rId13" Type="http://purl.oclc.org/ooxml/officeDocument/relationships/slide" Target="slides/slide12.xml"/><Relationship Id="rId18" Type="http://purl.oclc.org/ooxml/officeDocument/relationships/tableStyles" Target="tableStyles.xml"/><Relationship Id="rId3" Type="http://purl.oclc.org/ooxml/officeDocument/relationships/slide" Target="slides/slide2.xml"/><Relationship Id="rId7" Type="http://purl.oclc.org/ooxml/officeDocument/relationships/slide" Target="slides/slide6.xml"/><Relationship Id="rId12" Type="http://purl.oclc.org/ooxml/officeDocument/relationships/slide" Target="slides/slide11.xml"/><Relationship Id="rId17" Type="http://purl.oclc.org/ooxml/officeDocument/relationships/theme" Target="theme/theme1.xml"/><Relationship Id="rId2" Type="http://purl.oclc.org/ooxml/officeDocument/relationships/slide" Target="slides/slide1.xml"/><Relationship Id="rId16" Type="http://purl.oclc.org/ooxml/officeDocument/relationships/viewProps" Target="viewProps.xml"/><Relationship Id="rId1" Type="http://purl.oclc.org/ooxml/officeDocument/relationships/slideMaster" Target="slideMasters/slideMaster1.xml"/><Relationship Id="rId6" Type="http://purl.oclc.org/ooxml/officeDocument/relationships/slide" Target="slides/slide5.xml"/><Relationship Id="rId11" Type="http://purl.oclc.org/ooxml/officeDocument/relationships/slide" Target="slides/slide10.xml"/><Relationship Id="rId5" Type="http://purl.oclc.org/ooxml/officeDocument/relationships/slide" Target="slides/slide4.xml"/><Relationship Id="rId15" Type="http://purl.oclc.org/ooxml/officeDocument/relationships/presProps" Target="presProps.xml"/><Relationship Id="rId10" Type="http://purl.oclc.org/ooxml/officeDocument/relationships/slide" Target="slides/slide9.xml"/><Relationship Id="rId4" Type="http://purl.oclc.org/ooxml/officeDocument/relationships/slide" Target="slides/slide3.xml"/><Relationship Id="rId9" Type="http://purl.oclc.org/ooxml/officeDocument/relationships/slide" Target="slides/slide8.xml"/><Relationship Id="rId14" Type="http://purl.oclc.org/ooxml/officeDocument/relationships/slide" Target="slides/slide13.xml"/></Relationship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
                <a:alpha val="7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
                <a:lumOff val="40%"/>
                <a:alpha val="7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
                    <a:lumOff val="50%"/>
                  </a:schemeClr>
                </a:solidFill>
              </a:defRPr>
            </a:lvl1pPr>
            <a:lvl2pPr marL="457200" indent="0" algn="ctr">
              <a:buNone/>
              <a:defRPr>
                <a:solidFill>
                  <a:schemeClr val="tx1">
                    <a:tint val="75%"/>
                  </a:schemeClr>
                </a:solidFill>
              </a:defRPr>
            </a:lvl2pPr>
            <a:lvl3pPr marL="914400" indent="0" algn="ctr">
              <a:buNone/>
              <a:defRPr>
                <a:solidFill>
                  <a:schemeClr val="tx1">
                    <a:tint val="75%"/>
                  </a:schemeClr>
                </a:solidFill>
              </a:defRPr>
            </a:lvl3pPr>
            <a:lvl4pPr marL="1371600" indent="0" algn="ctr">
              <a:buNone/>
              <a:defRPr>
                <a:solidFill>
                  <a:schemeClr val="tx1">
                    <a:tint val="75%"/>
                  </a:schemeClr>
                </a:solidFill>
              </a:defRPr>
            </a:lvl4pPr>
            <a:lvl5pPr marL="1828800" indent="0" algn="ctr">
              <a:buNone/>
              <a:defRPr>
                <a:solidFill>
                  <a:schemeClr val="tx1">
                    <a:tint val="75%"/>
                  </a:schemeClr>
                </a:solidFill>
              </a:defRPr>
            </a:lvl5pPr>
            <a:lvl6pPr marL="2286000" indent="0" algn="ctr">
              <a:buNone/>
              <a:defRPr>
                <a:solidFill>
                  <a:schemeClr val="tx1">
                    <a:tint val="75%"/>
                  </a:schemeClr>
                </a:solidFill>
              </a:defRPr>
            </a:lvl6pPr>
            <a:lvl7pPr marL="2743200" indent="0" algn="ctr">
              <a:buNone/>
              <a:defRPr>
                <a:solidFill>
                  <a:schemeClr val="tx1">
                    <a:tint val="75%"/>
                  </a:schemeClr>
                </a:solidFill>
              </a:defRPr>
            </a:lvl7pPr>
            <a:lvl8pPr marL="3200400" indent="0" algn="ctr">
              <a:buNone/>
              <a:defRPr>
                <a:solidFill>
                  <a:schemeClr val="tx1">
                    <a:tint val="75%"/>
                  </a:schemeClr>
                </a:solidFill>
              </a:defRPr>
            </a:lvl8pPr>
            <a:lvl9pPr marL="3657600" indent="0" algn="ctr">
              <a:buNone/>
              <a:defRPr>
                <a:solidFill>
                  <a:schemeClr val="tx1">
                    <a:tint val="75%"/>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
                    <a:lumOff val="25%"/>
                  </a:schemeClr>
                </a:solidFill>
              </a:defRPr>
            </a:lvl1pPr>
            <a:lvl2pPr marL="457200" indent="0">
              <a:buNone/>
              <a:defRPr sz="1800">
                <a:solidFill>
                  <a:schemeClr val="tx1">
                    <a:tint val="75%"/>
                  </a:schemeClr>
                </a:solidFill>
              </a:defRPr>
            </a:lvl2pPr>
            <a:lvl3pPr marL="914400" indent="0">
              <a:buNone/>
              <a:defRPr sz="1600">
                <a:solidFill>
                  <a:schemeClr val="tx1">
                    <a:tint val="75%"/>
                  </a:schemeClr>
                </a:solidFill>
              </a:defRPr>
            </a:lvl3pPr>
            <a:lvl4pPr marL="1371600" indent="0">
              <a:buNone/>
              <a:defRPr sz="1400">
                <a:solidFill>
                  <a:schemeClr val="tx1">
                    <a:tint val="75%"/>
                  </a:schemeClr>
                </a:solidFill>
              </a:defRPr>
            </a:lvl4pPr>
            <a:lvl5pPr marL="1828800" indent="0">
              <a:buNone/>
              <a:defRPr sz="1400">
                <a:solidFill>
                  <a:schemeClr val="tx1">
                    <a:tint val="75%"/>
                  </a:schemeClr>
                </a:solidFill>
              </a:defRPr>
            </a:lvl5pPr>
            <a:lvl6pPr marL="2286000" indent="0">
              <a:buNone/>
              <a:defRPr sz="1400">
                <a:solidFill>
                  <a:schemeClr val="tx1">
                    <a:tint val="75%"/>
                  </a:schemeClr>
                </a:solidFill>
              </a:defRPr>
            </a:lvl6pPr>
            <a:lvl7pPr marL="2743200" indent="0">
              <a:buNone/>
              <a:defRPr sz="1400">
                <a:solidFill>
                  <a:schemeClr val="tx1">
                    <a:tint val="75%"/>
                  </a:schemeClr>
                </a:solidFill>
              </a:defRPr>
            </a:lvl7pPr>
            <a:lvl8pPr marL="3200400" indent="0">
              <a:buNone/>
              <a:defRPr sz="1400">
                <a:solidFill>
                  <a:schemeClr val="tx1">
                    <a:tint val="75%"/>
                  </a:schemeClr>
                </a:solidFill>
              </a:defRPr>
            </a:lvl8pPr>
            <a:lvl9pPr marL="3657600" indent="0">
              <a:buNone/>
              <a:defRPr sz="1400">
                <a:solidFill>
                  <a:schemeClr val="tx1">
                    <a:tint val="75%"/>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
                    <a:lumOff val="5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
                    <a:lumOff val="25%"/>
                  </a:schemeClr>
                </a:solidFill>
              </a:defRPr>
            </a:lvl1pPr>
            <a:lvl2pPr marL="457200" indent="0">
              <a:buNone/>
              <a:defRPr sz="1800">
                <a:solidFill>
                  <a:schemeClr val="tx1">
                    <a:tint val="75%"/>
                  </a:schemeClr>
                </a:solidFill>
              </a:defRPr>
            </a:lvl2pPr>
            <a:lvl3pPr marL="914400" indent="0">
              <a:buNone/>
              <a:defRPr sz="1600">
                <a:solidFill>
                  <a:schemeClr val="tx1">
                    <a:tint val="75%"/>
                  </a:schemeClr>
                </a:solidFill>
              </a:defRPr>
            </a:lvl3pPr>
            <a:lvl4pPr marL="1371600" indent="0">
              <a:buNone/>
              <a:defRPr sz="1400">
                <a:solidFill>
                  <a:schemeClr val="tx1">
                    <a:tint val="75%"/>
                  </a:schemeClr>
                </a:solidFill>
              </a:defRPr>
            </a:lvl4pPr>
            <a:lvl5pPr marL="1828800" indent="0">
              <a:buNone/>
              <a:defRPr sz="1400">
                <a:solidFill>
                  <a:schemeClr val="tx1">
                    <a:tint val="75%"/>
                  </a:schemeClr>
                </a:solidFill>
              </a:defRPr>
            </a:lvl5pPr>
            <a:lvl6pPr marL="2286000" indent="0">
              <a:buNone/>
              <a:defRPr sz="1400">
                <a:solidFill>
                  <a:schemeClr val="tx1">
                    <a:tint val="75%"/>
                  </a:schemeClr>
                </a:solidFill>
              </a:defRPr>
            </a:lvl6pPr>
            <a:lvl7pPr marL="2743200" indent="0">
              <a:buNone/>
              <a:defRPr sz="1400">
                <a:solidFill>
                  <a:schemeClr val="tx1">
                    <a:tint val="75%"/>
                  </a:schemeClr>
                </a:solidFill>
              </a:defRPr>
            </a:lvl7pPr>
            <a:lvl8pPr marL="3200400" indent="0">
              <a:buNone/>
              <a:defRPr sz="1400">
                <a:solidFill>
                  <a:schemeClr val="tx1">
                    <a:tint val="75%"/>
                  </a:schemeClr>
                </a:solidFill>
              </a:defRPr>
            </a:lvl8pPr>
            <a:lvl9pPr marL="3657600" indent="0">
              <a:buNone/>
              <a:defRPr sz="1400">
                <a:solidFill>
                  <a:schemeClr val="tx1">
                    <a:tint val="75%"/>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
                    <a:lumOff val="4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
                    <a:lumOff val="40%"/>
                  </a:schemeClr>
                </a:solidFill>
                <a:latin typeface="Arial"/>
              </a:rPr>
              <a:t>”</a:t>
            </a:r>
            <a:endParaRPr lang="en-US" dirty="0">
              <a:solidFill>
                <a:schemeClr val="accent1">
                  <a:lumMod val="60%"/>
                  <a:lumOff val="40%"/>
                </a:schemeClr>
              </a:solidFill>
              <a:latin typeface="Arial"/>
            </a:endParaRPr>
          </a:p>
        </p:txBody>
      </p:sp>
    </p:spTree>
  </p:cSld>
  <p:clrMapOvr>
    <a:masterClrMapping/>
  </p:clrMapOvr>
</p:sldLayout>
</file>

<file path=ppt/slideLayouts/slideLayout12.xml><?xml version="1.0" encoding="utf-8"?>
<p:sldLayout xmlns:a="http://purl.oclc.org/ooxml/drawingml/main" xmlns:r="http://purl.oclc.org/ooxml/officeDocument/relationships" xmlns:p="http://purl.oclc.org/ooxml/presentationml/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
                    <a:lumOff val="25%"/>
                  </a:schemeClr>
                </a:solidFill>
              </a:defRPr>
            </a:lvl1pPr>
            <a:lvl2pPr marL="457200" indent="0">
              <a:buNone/>
              <a:defRPr sz="1800">
                <a:solidFill>
                  <a:schemeClr val="tx1">
                    <a:tint val="75%"/>
                  </a:schemeClr>
                </a:solidFill>
              </a:defRPr>
            </a:lvl2pPr>
            <a:lvl3pPr marL="914400" indent="0">
              <a:buNone/>
              <a:defRPr sz="1600">
                <a:solidFill>
                  <a:schemeClr val="tx1">
                    <a:tint val="75%"/>
                  </a:schemeClr>
                </a:solidFill>
              </a:defRPr>
            </a:lvl3pPr>
            <a:lvl4pPr marL="1371600" indent="0">
              <a:buNone/>
              <a:defRPr sz="1400">
                <a:solidFill>
                  <a:schemeClr val="tx1">
                    <a:tint val="75%"/>
                  </a:schemeClr>
                </a:solidFill>
              </a:defRPr>
            </a:lvl4pPr>
            <a:lvl5pPr marL="1828800" indent="0">
              <a:buNone/>
              <a:defRPr sz="1400">
                <a:solidFill>
                  <a:schemeClr val="tx1">
                    <a:tint val="75%"/>
                  </a:schemeClr>
                </a:solidFill>
              </a:defRPr>
            </a:lvl5pPr>
            <a:lvl6pPr marL="2286000" indent="0">
              <a:buNone/>
              <a:defRPr sz="1400">
                <a:solidFill>
                  <a:schemeClr val="tx1">
                    <a:tint val="75%"/>
                  </a:schemeClr>
                </a:solidFill>
              </a:defRPr>
            </a:lvl6pPr>
            <a:lvl7pPr marL="2743200" indent="0">
              <a:buNone/>
              <a:defRPr sz="1400">
                <a:solidFill>
                  <a:schemeClr val="tx1">
                    <a:tint val="75%"/>
                  </a:schemeClr>
                </a:solidFill>
              </a:defRPr>
            </a:lvl7pPr>
            <a:lvl8pPr marL="3200400" indent="0">
              <a:buNone/>
              <a:defRPr sz="1400">
                <a:solidFill>
                  <a:schemeClr val="tx1">
                    <a:tint val="75%"/>
                  </a:schemeClr>
                </a:solidFill>
              </a:defRPr>
            </a:lvl8pPr>
            <a:lvl9pPr marL="3657600" indent="0">
              <a:buNone/>
              <a:defRPr sz="1400">
                <a:solidFill>
                  <a:schemeClr val="tx1">
                    <a:tint val="75%"/>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purl.oclc.org/ooxml/drawingml/main" xmlns:r="http://purl.oclc.org/ooxml/officeDocument/relationships" xmlns:p="http://purl.oclc.org/ooxml/presentationml/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
                    <a:lumOff val="25%"/>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
                    <a:lumOff val="50%"/>
                  </a:schemeClr>
                </a:solidFill>
              </a:defRPr>
            </a:lvl1pPr>
            <a:lvl2pPr marL="457200" indent="0">
              <a:buNone/>
              <a:defRPr sz="1800">
                <a:solidFill>
                  <a:schemeClr val="tx1">
                    <a:tint val="75%"/>
                  </a:schemeClr>
                </a:solidFill>
              </a:defRPr>
            </a:lvl2pPr>
            <a:lvl3pPr marL="914400" indent="0">
              <a:buNone/>
              <a:defRPr sz="1600">
                <a:solidFill>
                  <a:schemeClr val="tx1">
                    <a:tint val="75%"/>
                  </a:schemeClr>
                </a:solidFill>
              </a:defRPr>
            </a:lvl3pPr>
            <a:lvl4pPr marL="1371600" indent="0">
              <a:buNone/>
              <a:defRPr sz="1400">
                <a:solidFill>
                  <a:schemeClr val="tx1">
                    <a:tint val="75%"/>
                  </a:schemeClr>
                </a:solidFill>
              </a:defRPr>
            </a:lvl4pPr>
            <a:lvl5pPr marL="1828800" indent="0">
              <a:buNone/>
              <a:defRPr sz="1400">
                <a:solidFill>
                  <a:schemeClr val="tx1">
                    <a:tint val="75%"/>
                  </a:schemeClr>
                </a:solidFill>
              </a:defRPr>
            </a:lvl5pPr>
            <a:lvl6pPr marL="2286000" indent="0">
              <a:buNone/>
              <a:defRPr sz="1400">
                <a:solidFill>
                  <a:schemeClr val="tx1">
                    <a:tint val="75%"/>
                  </a:schemeClr>
                </a:solidFill>
              </a:defRPr>
            </a:lvl6pPr>
            <a:lvl7pPr marL="2743200" indent="0">
              <a:buNone/>
              <a:defRPr sz="1400">
                <a:solidFill>
                  <a:schemeClr val="tx1">
                    <a:tint val="75%"/>
                  </a:schemeClr>
                </a:solidFill>
              </a:defRPr>
            </a:lvl7pPr>
            <a:lvl8pPr marL="3200400" indent="0">
              <a:buNone/>
              <a:defRPr sz="1400">
                <a:solidFill>
                  <a:schemeClr val="tx1">
                    <a:tint val="75%"/>
                  </a:schemeClr>
                </a:solidFill>
              </a:defRPr>
            </a:lvl8pPr>
            <a:lvl9pPr marL="3657600" indent="0">
              <a:buNone/>
              <a:defRPr sz="1400">
                <a:solidFill>
                  <a:schemeClr val="tx1">
                    <a:tint val="75%"/>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
                    <a:lumOff val="4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
                    <a:lumOff val="40%"/>
                  </a:schemeClr>
                </a:solidFill>
                <a:effectLst/>
                <a:latin typeface="Arial"/>
              </a:rPr>
              <a:t>”</a:t>
            </a:r>
          </a:p>
        </p:txBody>
      </p:sp>
    </p:spTree>
  </p:cSld>
  <p:clrMapOvr>
    <a:masterClrMapping/>
  </p:clrMapOvr>
</p:sldLayout>
</file>

<file path=ppt/slideLayouts/slideLayout14.xml><?xml version="1.0" encoding="utf-8"?>
<p:sldLayout xmlns:a="http://purl.oclc.org/ooxml/drawingml/main" xmlns:r="http://purl.oclc.org/ooxml/officeDocument/relationships" xmlns:p="http://purl.oclc.org/ooxml/presentationml/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
                    <a:lumOff val="50%"/>
                  </a:schemeClr>
                </a:solidFill>
              </a:defRPr>
            </a:lvl1pPr>
            <a:lvl2pPr marL="457200" indent="0">
              <a:buNone/>
              <a:defRPr sz="1800">
                <a:solidFill>
                  <a:schemeClr val="tx1">
                    <a:tint val="75%"/>
                  </a:schemeClr>
                </a:solidFill>
              </a:defRPr>
            </a:lvl2pPr>
            <a:lvl3pPr marL="914400" indent="0">
              <a:buNone/>
              <a:defRPr sz="1600">
                <a:solidFill>
                  <a:schemeClr val="tx1">
                    <a:tint val="75%"/>
                  </a:schemeClr>
                </a:solidFill>
              </a:defRPr>
            </a:lvl3pPr>
            <a:lvl4pPr marL="1371600" indent="0">
              <a:buNone/>
              <a:defRPr sz="1400">
                <a:solidFill>
                  <a:schemeClr val="tx1">
                    <a:tint val="75%"/>
                  </a:schemeClr>
                </a:solidFill>
              </a:defRPr>
            </a:lvl4pPr>
            <a:lvl5pPr marL="1828800" indent="0">
              <a:buNone/>
              <a:defRPr sz="1400">
                <a:solidFill>
                  <a:schemeClr val="tx1">
                    <a:tint val="75%"/>
                  </a:schemeClr>
                </a:solidFill>
              </a:defRPr>
            </a:lvl5pPr>
            <a:lvl6pPr marL="2286000" indent="0">
              <a:buNone/>
              <a:defRPr sz="1400">
                <a:solidFill>
                  <a:schemeClr val="tx1">
                    <a:tint val="75%"/>
                  </a:schemeClr>
                </a:solidFill>
              </a:defRPr>
            </a:lvl6pPr>
            <a:lvl7pPr marL="2743200" indent="0">
              <a:buNone/>
              <a:defRPr sz="1400">
                <a:solidFill>
                  <a:schemeClr val="tx1">
                    <a:tint val="75%"/>
                  </a:schemeClr>
                </a:solidFill>
              </a:defRPr>
            </a:lvl7pPr>
            <a:lvl8pPr marL="3200400" indent="0">
              <a:buNone/>
              <a:defRPr sz="1400">
                <a:solidFill>
                  <a:schemeClr val="tx1">
                    <a:tint val="75%"/>
                  </a:schemeClr>
                </a:solidFill>
              </a:defRPr>
            </a:lvl8pPr>
            <a:lvl9pPr marL="3657600" indent="0">
              <a:buNone/>
              <a:defRPr sz="1400">
                <a:solidFill>
                  <a:schemeClr val="tx1">
                    <a:tint val="75%"/>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
                    <a:lumOff val="50%"/>
                  </a:schemeClr>
                </a:solidFill>
              </a:defRPr>
            </a:lvl1pPr>
            <a:lvl2pPr marL="457200" indent="0">
              <a:buNone/>
              <a:defRPr sz="1800">
                <a:solidFill>
                  <a:schemeClr val="tx1">
                    <a:tint val="75%"/>
                  </a:schemeClr>
                </a:solidFill>
              </a:defRPr>
            </a:lvl2pPr>
            <a:lvl3pPr marL="914400" indent="0">
              <a:buNone/>
              <a:defRPr sz="1600">
                <a:solidFill>
                  <a:schemeClr val="tx1">
                    <a:tint val="75%"/>
                  </a:schemeClr>
                </a:solidFill>
              </a:defRPr>
            </a:lvl3pPr>
            <a:lvl4pPr marL="1371600" indent="0">
              <a:buNone/>
              <a:defRPr sz="1400">
                <a:solidFill>
                  <a:schemeClr val="tx1">
                    <a:tint val="75%"/>
                  </a:schemeClr>
                </a:solidFill>
              </a:defRPr>
            </a:lvl4pPr>
            <a:lvl5pPr marL="1828800" indent="0">
              <a:buNone/>
              <a:defRPr sz="1400">
                <a:solidFill>
                  <a:schemeClr val="tx1">
                    <a:tint val="75%"/>
                  </a:schemeClr>
                </a:solidFill>
              </a:defRPr>
            </a:lvl5pPr>
            <a:lvl6pPr marL="2286000" indent="0">
              <a:buNone/>
              <a:defRPr sz="1400">
                <a:solidFill>
                  <a:schemeClr val="tx1">
                    <a:tint val="75%"/>
                  </a:schemeClr>
                </a:solidFill>
              </a:defRPr>
            </a:lvl6pPr>
            <a:lvl7pPr marL="2743200" indent="0">
              <a:buNone/>
              <a:defRPr sz="1400">
                <a:solidFill>
                  <a:schemeClr val="tx1">
                    <a:tint val="75%"/>
                  </a:schemeClr>
                </a:solidFill>
              </a:defRPr>
            </a:lvl7pPr>
            <a:lvl8pPr marL="3200400" indent="0">
              <a:buNone/>
              <a:defRPr sz="1400">
                <a:solidFill>
                  <a:schemeClr val="tx1">
                    <a:tint val="75%"/>
                  </a:schemeClr>
                </a:solidFill>
              </a:defRPr>
            </a:lvl8pPr>
            <a:lvl9pPr marL="3657600" indent="0">
              <a:buNone/>
              <a:defRPr sz="1400">
                <a:solidFill>
                  <a:schemeClr val="tx1">
                    <a:tint val="75%"/>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13" Type="http://purl.oclc.org/ooxml/officeDocument/relationships/slideLayout" Target="../slideLayouts/slideLayout13.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slideLayout" Target="../slideLayouts/slideLayout12.xml"/><Relationship Id="rId17" Type="http://purl.oclc.org/ooxml/officeDocument/relationships/theme" Target="../theme/theme1.xml"/><Relationship Id="rId2" Type="http://purl.oclc.org/ooxml/officeDocument/relationships/slideLayout" Target="../slideLayouts/slideLayout2.xml"/><Relationship Id="rId16" Type="http://purl.oclc.org/ooxml/officeDocument/relationships/slideLayout" Target="../slideLayouts/slideLayout16.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5" Type="http://purl.oclc.org/ooxml/officeDocument/relationships/slideLayout" Target="../slideLayouts/slideLayout1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 Id="rId14" Type="http://purl.oclc.org/ooxml/officeDocument/relationships/slideLayout" Target="../slideLayouts/slideLayout14.xml"/></Relationships>
</file>

<file path=ppt/slideMasters/slideMaster1.xml><?xml version="1.0" encoding="utf-8"?>
<p:sld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
                <a:alpha val="7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
                <a:lumOff val="40%"/>
                <a:alpha val="7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
                  </a:schemeClr>
                </a:solidFill>
              </a:defRPr>
            </a:lvl1pPr>
          </a:lstStyle>
          <a:p>
            <a:fld id="{B61BEF0D-F0BB-DE4B-95CE-6DB70DBA9567}" type="datetimeFigureOut">
              <a:rPr lang="en-US" dirty="0"/>
              <a:pPr/>
              <a:t>2/20/2021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
        <a:buFont typeface="Wingdings 3" charset="2"/>
        <a:buChar char=""/>
        <a:defRPr sz="1800" kern="1200">
          <a:solidFill>
            <a:schemeClr val="tx1">
              <a:lumMod val="75%"/>
              <a:lumOff val="25%"/>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
        <a:buFont typeface="Wingdings 3" charset="2"/>
        <a:buChar char=""/>
        <a:defRPr sz="1600" kern="1200">
          <a:solidFill>
            <a:schemeClr val="tx1">
              <a:lumMod val="75%"/>
              <a:lumOff val="25%"/>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
        <a:buFont typeface="Wingdings 3" charset="2"/>
        <a:buChar char=""/>
        <a:defRPr sz="1400" kern="1200">
          <a:solidFill>
            <a:schemeClr val="tx1">
              <a:lumMod val="75%"/>
              <a:lumOff val="25%"/>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
        <a:buFont typeface="Wingdings 3" charset="2"/>
        <a:buChar char=""/>
        <a:defRPr sz="1200" kern="1200">
          <a:solidFill>
            <a:schemeClr val="tx1">
              <a:lumMod val="75%"/>
              <a:lumOff val="25%"/>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
        <a:buFont typeface="Wingdings 3" charset="2"/>
        <a:buChar char=""/>
        <a:defRPr sz="1200" kern="1200">
          <a:solidFill>
            <a:schemeClr val="tx1">
              <a:lumMod val="75%"/>
              <a:lumOff val="25%"/>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
        <a:buFont typeface="Wingdings 3" charset="2"/>
        <a:buChar char=""/>
        <a:defRPr sz="1200" kern="1200">
          <a:solidFill>
            <a:schemeClr val="tx1">
              <a:lumMod val="75%"/>
              <a:lumOff val="25%"/>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
        <a:buFont typeface="Wingdings 3" charset="2"/>
        <a:buChar char=""/>
        <a:defRPr sz="1200" kern="1200">
          <a:solidFill>
            <a:schemeClr val="tx1">
              <a:lumMod val="75%"/>
              <a:lumOff val="25%"/>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
        <a:buFont typeface="Wingdings 3" charset="2"/>
        <a:buChar char=""/>
        <a:defRPr sz="1200" kern="1200">
          <a:solidFill>
            <a:schemeClr val="tx1">
              <a:lumMod val="75%"/>
              <a:lumOff val="25%"/>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
        <a:buFont typeface="Wingdings 3" charset="2"/>
        <a:buChar char=""/>
        <a:defRPr sz="1200" kern="1200">
          <a:solidFill>
            <a:schemeClr val="tx1">
              <a:lumMod val="75%"/>
              <a:lumOff val="25%"/>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1.png"/><Relationship Id="rId1" Type="http://purl.oclc.org/ooxml/officeDocument/relationships/slideLayout" Target="../slideLayouts/slideLayout1.xml"/><Relationship Id="rId5" Type="http://purl.oclc.org/ooxml/officeDocument/relationships/image" Target="../media/image4.png"/><Relationship Id="rId4" Type="http://purl.oclc.org/ooxml/officeDocument/relationships/image" Target="../media/image3.png"/></Relationships>
</file>

<file path=ppt/slides/_rels/slide10.xml.rels><?xml version="1.0" encoding="UTF-8" standalone="yes"?>
<Relationships xmlns="http://schemas.openxmlformats.org/package/2006/relationships"><Relationship Id="rId2" Type="http://purl.oclc.org/ooxml/officeDocument/relationships/image" Target="../media/image14.jpg"/><Relationship Id="rId1" Type="http://purl.oclc.org/ooxml/officeDocument/relationships/slideLayout" Target="../slideLayouts/slideLayout6.xml"/></Relationships>
</file>

<file path=ppt/slides/_rels/slide11.xml.rels><?xml version="1.0" encoding="UTF-8" standalone="yes"?>
<Relationships xmlns="http://schemas.openxmlformats.org/package/2006/relationships"><Relationship Id="rId1" Type="http://purl.oclc.org/ooxml/officeDocument/relationships/slideLayout" Target="../slideLayouts/slideLayout6.xml"/></Relationships>
</file>

<file path=ppt/slides/_rels/slide12.xml.rels><?xml version="1.0" encoding="UTF-8" standalone="yes"?>
<Relationships xmlns="http://schemas.openxmlformats.org/package/2006/relationships"><Relationship Id="rId2" Type="http://purl.oclc.org/ooxml/officeDocument/relationships/image" Target="../media/image15.jpg"/><Relationship Id="rId1" Type="http://purl.oclc.org/ooxml/officeDocument/relationships/slideLayout" Target="../slideLayouts/slideLayout7.xml"/></Relationships>
</file>

<file path=ppt/slides/_rels/slide13.xml.rels><?xml version="1.0" encoding="UTF-8" standalone="yes"?>
<Relationships xmlns="http://schemas.openxmlformats.org/package/2006/relationships"><Relationship Id="rId2" Type="http://purl.oclc.org/ooxml/officeDocument/relationships/image" Target="../media/image16.jpg"/><Relationship Id="rId1" Type="http://purl.oclc.org/ooxml/officeDocument/relationships/slideLayout" Target="../slideLayouts/slideLayout7.xml"/></Relationships>
</file>

<file path=ppt/slides/_rels/slide2.xml.rels><?xml version="1.0" encoding="UTF-8" standalone="yes"?>
<Relationships xmlns="http://schemas.openxmlformats.org/package/2006/relationships"><Relationship Id="rId2" Type="http://purl.oclc.org/ooxml/officeDocument/relationships/image" Target="../media/image5.jpg"/><Relationship Id="rId1" Type="http://purl.oclc.org/ooxml/officeDocument/relationships/slideLayout" Target="../slideLayouts/slideLayout6.xml"/></Relationships>
</file>

<file path=ppt/slides/_rels/slide3.xml.rels><?xml version="1.0" encoding="UTF-8" standalone="yes"?>
<Relationships xmlns="http://schemas.openxmlformats.org/package/2006/relationships"><Relationship Id="rId2" Type="http://purl.oclc.org/ooxml/officeDocument/relationships/image" Target="../media/image6.jpg"/><Relationship Id="rId1" Type="http://purl.oclc.org/ooxml/officeDocument/relationships/slideLayout" Target="../slideLayouts/slideLayout7.xml"/></Relationships>
</file>

<file path=ppt/slides/_rels/slide4.xml.rels><?xml version="1.0" encoding="UTF-8" standalone="yes"?>
<Relationships xmlns="http://schemas.openxmlformats.org/package/2006/relationships"><Relationship Id="rId2" Type="http://purl.oclc.org/ooxml/officeDocument/relationships/image" Target="../media/image7.jpg"/><Relationship Id="rId1" Type="http://purl.oclc.org/ooxml/officeDocument/relationships/slideLayout" Target="../slideLayouts/slideLayout7.xml"/></Relationships>
</file>

<file path=ppt/slides/_rels/slide5.xml.rels><?xml version="1.0" encoding="UTF-8" standalone="yes"?>
<Relationships xmlns="http://schemas.openxmlformats.org/package/2006/relationships"><Relationship Id="rId2" Type="http://purl.oclc.org/ooxml/officeDocument/relationships/image" Target="../media/image8.jpg"/><Relationship Id="rId1" Type="http://purl.oclc.org/ooxml/officeDocument/relationships/slideLayout" Target="../slideLayouts/slideLayout6.xml"/></Relationships>
</file>

<file path=ppt/slides/_rels/slide6.xml.rels><?xml version="1.0" encoding="UTF-8" standalone="yes"?>
<Relationships xmlns="http://schemas.openxmlformats.org/package/2006/relationships"><Relationship Id="rId3" Type="http://purl.oclc.org/ooxml/officeDocument/relationships/image" Target="../media/image10.jpg"/><Relationship Id="rId2" Type="http://purl.oclc.org/ooxml/officeDocument/relationships/image" Target="../media/image9.jpg"/><Relationship Id="rId1" Type="http://purl.oclc.org/ooxml/officeDocument/relationships/slideLayout" Target="../slideLayouts/slideLayout6.xml"/></Relationships>
</file>

<file path=ppt/slides/_rels/slide7.xml.rels><?xml version="1.0" encoding="UTF-8" standalone="yes"?>
<Relationships xmlns="http://schemas.openxmlformats.org/package/2006/relationships"><Relationship Id="rId2" Type="http://purl.oclc.org/ooxml/officeDocument/relationships/image" Target="../media/image11.jpg"/><Relationship Id="rId1" Type="http://purl.oclc.org/ooxml/officeDocument/relationships/slideLayout" Target="../slideLayouts/slideLayout7.xml"/></Relationships>
</file>

<file path=ppt/slides/_rels/slide8.xml.rels><?xml version="1.0" encoding="UTF-8" standalone="yes"?>
<Relationships xmlns="http://schemas.openxmlformats.org/package/2006/relationships"><Relationship Id="rId2" Type="http://purl.oclc.org/ooxml/officeDocument/relationships/image" Target="../media/image12.jpg"/><Relationship Id="rId1" Type="http://purl.oclc.org/ooxml/officeDocument/relationships/slideLayout" Target="../slideLayouts/slideLayout6.xml"/></Relationships>
</file>

<file path=ppt/slides/_rels/slide9.xml.rels><?xml version="1.0" encoding="UTF-8" standalone="yes"?>
<Relationships xmlns="http://schemas.openxmlformats.org/package/2006/relationships"><Relationship Id="rId2" Type="http://purl.oclc.org/ooxml/officeDocument/relationships/image" Target="../media/image13.jpg"/><Relationship Id="rId1" Type="http://purl.oclc.org/ooxml/officeDocument/relationships/slideLayout" Target="../slideLayouts/slideLayout6.xml"/></Relationships>
</file>

<file path=ppt/slides/slide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DB67-C95F-4104-BB1D-1C886AD607F4}"/>
              </a:ext>
            </a:extLst>
          </p:cNvPr>
          <p:cNvSpPr>
            <a:spLocks noGrp="1"/>
          </p:cNvSpPr>
          <p:nvPr>
            <p:ph type="ctrTitle"/>
          </p:nvPr>
        </p:nvSpPr>
        <p:spPr>
          <a:xfrm>
            <a:off x="452761" y="2136967"/>
            <a:ext cx="9942990" cy="656682"/>
          </a:xfrm>
        </p:spPr>
        <p:txBody>
          <a:bodyPr/>
          <a:lstStyle/>
          <a:p>
            <a:pPr algn="l"/>
            <a:r>
              <a:rPr lang="en-IN" sz="3600" b="1" u="sng" dirty="0"/>
              <a:t>CC1</a:t>
            </a:r>
            <a:r>
              <a:rPr lang="en-IN" sz="3600" b="1" dirty="0"/>
              <a:t> - </a:t>
            </a:r>
            <a:r>
              <a:rPr lang="en-IN" sz="3600" b="1" u="sng" dirty="0"/>
              <a:t>GEOTECTONICS AND GEOMORPHOLOGY </a:t>
            </a:r>
          </a:p>
        </p:txBody>
      </p:sp>
      <p:sp>
        <p:nvSpPr>
          <p:cNvPr id="3" name="Subtitle 2">
            <a:extLst>
              <a:ext uri="{FF2B5EF4-FFF2-40B4-BE49-F238E27FC236}">
                <a16:creationId xmlns:a16="http://schemas.microsoft.com/office/drawing/2014/main" id="{97B682B5-46FD-4F42-9758-A7745AC64BD1}"/>
              </a:ext>
            </a:extLst>
          </p:cNvPr>
          <p:cNvSpPr>
            <a:spLocks noGrp="1"/>
          </p:cNvSpPr>
          <p:nvPr>
            <p:ph type="subTitle" idx="1"/>
          </p:nvPr>
        </p:nvSpPr>
        <p:spPr>
          <a:xfrm>
            <a:off x="1198486" y="3091894"/>
            <a:ext cx="8093273" cy="2429866"/>
          </a:xfrm>
        </p:spPr>
        <p:txBody>
          <a:bodyPr>
            <a:normAutofit/>
          </a:bodyPr>
          <a:lstStyle/>
          <a:p>
            <a:pPr algn="l"/>
            <a:r>
              <a:rPr lang="en-IN" sz="3200" b="1" u="sng" dirty="0">
                <a:solidFill>
                  <a:schemeClr val="accent2">
                    <a:lumMod val="75%"/>
                  </a:schemeClr>
                </a:solidFill>
              </a:rPr>
              <a:t>Unit 1: Geotectonics </a:t>
            </a:r>
          </a:p>
          <a:p>
            <a:pPr algn="l"/>
            <a:r>
              <a:rPr lang="en-US" sz="2800" dirty="0">
                <a:solidFill>
                  <a:schemeClr val="accent1">
                    <a:lumMod val="50%"/>
                  </a:schemeClr>
                </a:solidFill>
              </a:rPr>
              <a:t>2. Earth’s interior with special reference to seismology. </a:t>
            </a:r>
            <a:endParaRPr lang="en-IN" sz="2800" dirty="0">
              <a:solidFill>
                <a:schemeClr val="accent1">
                  <a:lumMod val="50%"/>
                </a:schemeClr>
              </a:solidFill>
            </a:endParaRPr>
          </a:p>
          <a:p>
            <a:pPr algn="l"/>
            <a:endParaRPr lang="en-IN" dirty="0"/>
          </a:p>
        </p:txBody>
      </p:sp>
      <p:pic>
        <p:nvPicPr>
          <p:cNvPr id="4" name="Picture 2" descr="C:\Users\Anurag\Desktop\picture">
            <a:extLst>
              <a:ext uri="{FF2B5EF4-FFF2-40B4-BE49-F238E27FC236}">
                <a16:creationId xmlns:a16="http://schemas.microsoft.com/office/drawing/2014/main" id="{DF03E1E4-A1A0-4397-BB1B-0C9EC4407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9"/>
            <a:ext cx="1656655" cy="1323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nurag\Desktop\220px-University_of_Burdwan_logo.png">
            <a:extLst>
              <a:ext uri="{FF2B5EF4-FFF2-40B4-BE49-F238E27FC236}">
                <a16:creationId xmlns:a16="http://schemas.microsoft.com/office/drawing/2014/main" id="{29ED6665-C628-4F29-A1AA-D0F8515FA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2560" y="198505"/>
            <a:ext cx="1670497" cy="13234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A679319-7992-4D56-A37B-7EBB41C843D4}"/>
              </a:ext>
            </a:extLst>
          </p:cNvPr>
          <p:cNvPicPr>
            <a:picLocks noChangeAspect="1"/>
          </p:cNvPicPr>
          <p:nvPr/>
        </p:nvPicPr>
        <p:blipFill>
          <a:blip r:embed="rId4"/>
          <a:stretch>
            <a:fillRect/>
          </a:stretch>
        </p:blipFill>
        <p:spPr>
          <a:xfrm>
            <a:off x="8866790" y="5407026"/>
            <a:ext cx="3176291" cy="1450974"/>
          </a:xfrm>
          <a:prstGeom prst="rect">
            <a:avLst/>
          </a:prstGeom>
        </p:spPr>
      </p:pic>
      <p:pic>
        <p:nvPicPr>
          <p:cNvPr id="7" name="Picture 6">
            <a:extLst>
              <a:ext uri="{FF2B5EF4-FFF2-40B4-BE49-F238E27FC236}">
                <a16:creationId xmlns:a16="http://schemas.microsoft.com/office/drawing/2014/main" id="{47F2E21F-3948-4510-9018-07FA2699B0E6}"/>
              </a:ext>
            </a:extLst>
          </p:cNvPr>
          <p:cNvPicPr>
            <a:picLocks noChangeAspect="1"/>
          </p:cNvPicPr>
          <p:nvPr/>
        </p:nvPicPr>
        <p:blipFill>
          <a:blip r:embed="rId5"/>
          <a:stretch>
            <a:fillRect/>
          </a:stretch>
        </p:blipFill>
        <p:spPr>
          <a:xfrm>
            <a:off x="5023011" y="6449073"/>
            <a:ext cx="2145978" cy="493819"/>
          </a:xfrm>
          <a:prstGeom prst="rect">
            <a:avLst/>
          </a:prstGeom>
        </p:spPr>
      </p:pic>
    </p:spTree>
    <p:extLst>
      <p:ext uri="{BB962C8B-B14F-4D97-AF65-F5344CB8AC3E}">
        <p14:creationId xmlns:p14="http://schemas.microsoft.com/office/powerpoint/2010/main" val="1535749055"/>
      </p:ext>
    </p:extLst>
  </p:cSld>
  <p:clrMapOvr>
    <a:masterClrMapping/>
  </p:clrMapOvr>
</p:sld>
</file>

<file path=ppt/slides/slide1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50D59-7DD7-4A51-B575-247DAFCE7F99}"/>
              </a:ext>
            </a:extLst>
          </p:cNvPr>
          <p:cNvSpPr>
            <a:spLocks noGrp="1"/>
          </p:cNvSpPr>
          <p:nvPr>
            <p:ph type="title"/>
          </p:nvPr>
        </p:nvSpPr>
        <p:spPr>
          <a:xfrm>
            <a:off x="224573" y="325514"/>
            <a:ext cx="7712064" cy="5924366"/>
          </a:xfrm>
        </p:spPr>
        <p:txBody>
          <a:bodyPr>
            <a:normAutofit fontScale="90%"/>
          </a:bodyPr>
          <a:lstStyle/>
          <a:p>
            <a:r>
              <a:rPr lang="en-US" b="1" u="sng">
                <a:solidFill>
                  <a:schemeClr val="accent5">
                    <a:lumMod val="75%"/>
                  </a:schemeClr>
                </a:solidFill>
                <a:latin typeface="Times New Roman" panose="02020603050405020304" pitchFamily="18" charset="0"/>
                <a:cs typeface="Times New Roman" panose="02020603050405020304" pitchFamily="18" charset="0"/>
              </a:rPr>
              <a:t>MANTLE:</a:t>
            </a:r>
            <a:br>
              <a:rPr lang="en-US" sz="1800" dirty="0">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The portion of the interior beyond the crust is called as the mantle.</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The discontinuity between the crust and mantle is called as the </a:t>
            </a:r>
            <a:r>
              <a:rPr lang="en-US" sz="2000" dirty="0" err="1">
                <a:solidFill>
                  <a:schemeClr val="tx1"/>
                </a:solidFill>
                <a:latin typeface="Times New Roman" panose="02020603050405020304" pitchFamily="18" charset="0"/>
                <a:cs typeface="Times New Roman" panose="02020603050405020304" pitchFamily="18" charset="0"/>
              </a:rPr>
              <a:t>Mohorovich</a:t>
            </a:r>
            <a:r>
              <a:rPr lang="en-US" sz="2000" dirty="0">
                <a:solidFill>
                  <a:schemeClr val="tx1"/>
                </a:solidFill>
                <a:latin typeface="Times New Roman" panose="02020603050405020304" pitchFamily="18" charset="0"/>
                <a:cs typeface="Times New Roman" panose="02020603050405020304" pitchFamily="18" charset="0"/>
              </a:rPr>
              <a:t> Discontinuity or Moho discontinuity.</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The mantle is about 2900kms in thickness.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Nearly 84% of the earth’s volume and 67% of the earth’s mass is occupied by the mantle.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The major constituent elements of the mantle are Silicon and Magnesium and hence it is also termed as SIMA.</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The density of the layer is higher than the crust and varies from 3.3 – 5.4g/cm3. • The uppermost solid part of the mantle and the entire crust constitute the Lithosphere.</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Theasthenosphere</a:t>
            </a:r>
            <a:r>
              <a:rPr lang="en-US" sz="2000" dirty="0">
                <a:solidFill>
                  <a:schemeClr val="tx1"/>
                </a:solidFill>
                <a:latin typeface="Times New Roman" panose="02020603050405020304" pitchFamily="18" charset="0"/>
                <a:cs typeface="Times New Roman" panose="02020603050405020304" pitchFamily="18" charset="0"/>
              </a:rPr>
              <a:t>(in between 80-200km) is a highly viscous, mechanically weak and ductile, deforming region of the upper mantle which lies just below the lithosphere.</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The asthenosphere is the main source of magma and it is the layer over which the lithospheric plates/ continental plates move (plate tectonics). The discontinuity between the upper mantle and the lower mantle is known as </a:t>
            </a:r>
            <a:r>
              <a:rPr lang="en-US" sz="2000" dirty="0" err="1">
                <a:solidFill>
                  <a:schemeClr val="tx1"/>
                </a:solidFill>
                <a:latin typeface="Times New Roman" panose="02020603050405020304" pitchFamily="18" charset="0"/>
                <a:cs typeface="Times New Roman" panose="02020603050405020304" pitchFamily="18" charset="0"/>
              </a:rPr>
              <a:t>Repetti</a:t>
            </a:r>
            <a:r>
              <a:rPr lang="en-US" sz="2000" dirty="0">
                <a:solidFill>
                  <a:schemeClr val="tx1"/>
                </a:solidFill>
                <a:latin typeface="Times New Roman" panose="02020603050405020304" pitchFamily="18" charset="0"/>
                <a:cs typeface="Times New Roman" panose="02020603050405020304" pitchFamily="18" charset="0"/>
              </a:rPr>
              <a:t> Discontinuity.</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The portion of the mantle which is just below the lithosphere and asthenosphere, but above the core is called as Mesosphere.</a:t>
            </a:r>
            <a:endParaRPr lang="en-IN" sz="1800" dirty="0">
              <a:solidFill>
                <a:schemeClr val="tx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D3A9F40-AB77-4DA5-9DAD-4ACC2AA313F0}"/>
              </a:ext>
            </a:extLst>
          </p:cNvPr>
          <p:cNvPicPr>
            <a:picLocks noChangeAspect="1"/>
          </p:cNvPicPr>
          <p:nvPr/>
        </p:nvPicPr>
        <p:blipFill>
          <a:blip r:embed="rId2"/>
          <a:stretch>
            <a:fillRect/>
          </a:stretch>
        </p:blipFill>
        <p:spPr>
          <a:xfrm>
            <a:off x="7830105" y="738187"/>
            <a:ext cx="4252404" cy="5381625"/>
          </a:xfrm>
          <a:prstGeom prst="rect">
            <a:avLst/>
          </a:prstGeom>
          <a:ln>
            <a:noFill/>
          </a:ln>
          <a:effectLst>
            <a:outerShdw blurRad="292100" dist="139700" dir="2700000" algn="tl" rotWithShape="0">
              <a:srgbClr val="333333">
                <a:alpha val="65%"/>
              </a:srgbClr>
            </a:outerShdw>
          </a:effectLst>
        </p:spPr>
      </p:pic>
    </p:spTree>
    <p:extLst>
      <p:ext uri="{BB962C8B-B14F-4D97-AF65-F5344CB8AC3E}">
        <p14:creationId xmlns:p14="http://schemas.microsoft.com/office/powerpoint/2010/main" val="2484561870"/>
      </p:ext>
    </p:extLst>
  </p:cSld>
  <p:clrMapOvr>
    <a:masterClrMapping/>
  </p:clrMapOvr>
</p:sld>
</file>

<file path=ppt/slides/slide1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5C76-D5F0-47C6-9C69-4619610B758E}"/>
              </a:ext>
            </a:extLst>
          </p:cNvPr>
          <p:cNvSpPr>
            <a:spLocks noGrp="1"/>
          </p:cNvSpPr>
          <p:nvPr>
            <p:ph type="title"/>
          </p:nvPr>
        </p:nvSpPr>
        <p:spPr>
          <a:xfrm>
            <a:off x="677333" y="609600"/>
            <a:ext cx="9736173" cy="5187518"/>
          </a:xfrm>
        </p:spPr>
        <p:txBody>
          <a:bodyPr>
            <a:noAutofit/>
          </a:bodyPr>
          <a:lstStyle/>
          <a:p>
            <a:r>
              <a:rPr lang="en-US" sz="2800" b="1" u="sng" dirty="0">
                <a:solidFill>
                  <a:schemeClr val="accent3">
                    <a:lumMod val="50%"/>
                  </a:schemeClr>
                </a:solidFill>
                <a:latin typeface="Times New Roman" panose="02020603050405020304" pitchFamily="18" charset="0"/>
                <a:cs typeface="Times New Roman" panose="02020603050405020304" pitchFamily="18" charset="0"/>
              </a:rPr>
              <a:t>CORE :</a:t>
            </a:r>
            <a:br>
              <a:rPr lang="en-US" sz="2800" b="1" u="sng" dirty="0">
                <a:solidFill>
                  <a:schemeClr val="accent3">
                    <a:lumMod val="50%"/>
                  </a:schemeClr>
                </a:solidFill>
                <a:latin typeface="Times New Roman" panose="02020603050405020304" pitchFamily="18" charset="0"/>
                <a:cs typeface="Times New Roman" panose="02020603050405020304" pitchFamily="18" charset="0"/>
              </a:rPr>
            </a:br>
            <a:br>
              <a:rPr lang="en-US" sz="18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It is the innermost layer surrounding the earth’s </a:t>
            </a:r>
            <a:r>
              <a:rPr lang="en-US" sz="2000" dirty="0" err="1">
                <a:solidFill>
                  <a:schemeClr val="tx1"/>
                </a:solidFill>
                <a:latin typeface="Times New Roman" panose="02020603050405020304" pitchFamily="18" charset="0"/>
                <a:cs typeface="Times New Roman" panose="02020603050405020304" pitchFamily="18" charset="0"/>
              </a:rPr>
              <a:t>centre</a:t>
            </a:r>
            <a:r>
              <a:rPr lang="en-US" sz="2000" dirty="0">
                <a:solidFill>
                  <a:schemeClr val="tx1"/>
                </a:solidFill>
                <a:latin typeface="Times New Roman" panose="02020603050405020304" pitchFamily="18" charset="0"/>
                <a:cs typeface="Times New Roman" panose="02020603050405020304" pitchFamily="18" charset="0"/>
              </a:rPr>
              <a:t>.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Thecore</a:t>
            </a:r>
            <a:r>
              <a:rPr lang="en-US" sz="2000" dirty="0">
                <a:solidFill>
                  <a:schemeClr val="tx1"/>
                </a:solidFill>
                <a:latin typeface="Times New Roman" panose="02020603050405020304" pitchFamily="18" charset="0"/>
                <a:cs typeface="Times New Roman" panose="02020603050405020304" pitchFamily="18" charset="0"/>
              </a:rPr>
              <a:t> is separated from the mantle by Guttenberg’s Discontinuity.</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It is composed mainly of iron (Fe) and nickel (Ni) and hence it is also called as NIFE.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The core constitutes nearly 15% of earth’s volume and 32.5% of earth’s mass.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The core is the densest layer of the earth with its density ranges between 9.5-14.5g/cm3.</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The Core consists of two sub-layers: the inner core and the outer core.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The inner core is in solid state and the outer core is in the liquid state (or semi-liquid).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The discontinuity between the upper core and the lower core is called as Lehmann Discontinuity.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Barysphereis</a:t>
            </a:r>
            <a:r>
              <a:rPr lang="en-US" sz="2000" dirty="0">
                <a:solidFill>
                  <a:schemeClr val="tx1"/>
                </a:solidFill>
                <a:latin typeface="Times New Roman" panose="02020603050405020304" pitchFamily="18" charset="0"/>
                <a:cs typeface="Times New Roman" panose="02020603050405020304" pitchFamily="18" charset="0"/>
              </a:rPr>
              <a:t> sometimes used to refer the core of the earth or sometimes the whole interior.</a:t>
            </a:r>
            <a:endParaRPr lang="en-IN"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6983890"/>
      </p:ext>
    </p:extLst>
  </p:cSld>
  <p:clrMapOvr>
    <a:masterClrMapping/>
  </p:clrMapOvr>
</p:sld>
</file>

<file path=ppt/slides/slide1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1FECCD-A3BC-4074-B337-21257C1316B5}"/>
              </a:ext>
            </a:extLst>
          </p:cNvPr>
          <p:cNvPicPr>
            <a:picLocks noChangeAspect="1"/>
          </p:cNvPicPr>
          <p:nvPr/>
        </p:nvPicPr>
        <p:blipFill>
          <a:blip r:embed="rId2"/>
          <a:stretch>
            <a:fillRect/>
          </a:stretch>
        </p:blipFill>
        <p:spPr>
          <a:xfrm>
            <a:off x="2559542" y="959296"/>
            <a:ext cx="6826928" cy="5596445"/>
          </a:xfrm>
          <a:prstGeom prst="rect">
            <a:avLst/>
          </a:prstGeom>
          <a:ln w="19050">
            <a:solidFill>
              <a:schemeClr val="accent1"/>
            </a:solidFill>
          </a:ln>
        </p:spPr>
      </p:pic>
      <p:sp>
        <p:nvSpPr>
          <p:cNvPr id="5" name="Rectangle 4">
            <a:extLst>
              <a:ext uri="{FF2B5EF4-FFF2-40B4-BE49-F238E27FC236}">
                <a16:creationId xmlns:a16="http://schemas.microsoft.com/office/drawing/2014/main" id="{EC86FFBE-AE79-446D-9E2C-776C21FFDE76}"/>
              </a:ext>
            </a:extLst>
          </p:cNvPr>
          <p:cNvSpPr/>
          <p:nvPr/>
        </p:nvSpPr>
        <p:spPr>
          <a:xfrm>
            <a:off x="3477698" y="35966"/>
            <a:ext cx="5434501" cy="923330"/>
          </a:xfrm>
          <a:prstGeom prst="rect">
            <a:avLst/>
          </a:prstGeom>
          <a:noFill/>
        </p:spPr>
        <p:txBody>
          <a:bodyPr wrap="none" lIns="91440" tIns="45720" rIns="91440" bIns="45720">
            <a:spAutoFit/>
          </a:bodyPr>
          <a:lstStyle/>
          <a:p>
            <a:pPr algn="ctr"/>
            <a:r>
              <a:rPr lang="en-US" sz="5400" u="sng" dirty="0">
                <a:ln w="0"/>
                <a:gradFill>
                  <a:gsLst>
                    <a:gs pos="0%">
                      <a:schemeClr val="accent5">
                        <a:lumMod val="50%"/>
                      </a:schemeClr>
                    </a:gs>
                    <a:gs pos="50%">
                      <a:schemeClr val="accent5"/>
                    </a:gs>
                    <a:gs pos="100%">
                      <a:schemeClr val="accent5">
                        <a:lumMod val="60%"/>
                        <a:lumOff val="40%"/>
                      </a:schemeClr>
                    </a:gs>
                  </a:gsLst>
                  <a:lin ang="5400000"/>
                </a:gradFill>
                <a:effectLst>
                  <a:reflection blurRad="6350" stA="53%" endA="0.3%" endPos="35.5%" dir="5400000" sy="-90%" algn="bl" rotWithShape="0"/>
                </a:effectLst>
              </a:rPr>
              <a:t>DISCONTINUITIES</a:t>
            </a:r>
            <a:endParaRPr lang="en-US" sz="5400" b="0" u="sng" cap="none" spc="0" dirty="0">
              <a:ln w="0"/>
              <a:gradFill>
                <a:gsLst>
                  <a:gs pos="0%">
                    <a:schemeClr val="accent5">
                      <a:lumMod val="50%"/>
                    </a:schemeClr>
                  </a:gs>
                  <a:gs pos="50%">
                    <a:schemeClr val="accent5"/>
                  </a:gs>
                  <a:gs pos="100%">
                    <a:schemeClr val="accent5">
                      <a:lumMod val="60%"/>
                      <a:lumOff val="40%"/>
                    </a:schemeClr>
                  </a:gs>
                </a:gsLst>
                <a:lin ang="5400000"/>
              </a:gradFill>
              <a:effectLst>
                <a:reflection blurRad="6350" stA="53%" endA="0.3%" endPos="35.5%" dir="5400000" sy="-90%" algn="bl" rotWithShape="0"/>
              </a:effectLst>
            </a:endParaRPr>
          </a:p>
        </p:txBody>
      </p:sp>
    </p:spTree>
    <p:extLst>
      <p:ext uri="{BB962C8B-B14F-4D97-AF65-F5344CB8AC3E}">
        <p14:creationId xmlns:p14="http://schemas.microsoft.com/office/powerpoint/2010/main" val="2475094925"/>
      </p:ext>
    </p:extLst>
  </p:cSld>
  <p:clrMapOvr>
    <a:masterClrMapping/>
  </p:clrMapOvr>
</p:sld>
</file>

<file path=ppt/slides/slide1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0C0BF3-EF3D-42B8-BB0D-0F4193984271}"/>
              </a:ext>
            </a:extLst>
          </p:cNvPr>
          <p:cNvPicPr>
            <a:picLocks noChangeAspect="1"/>
          </p:cNvPicPr>
          <p:nvPr/>
        </p:nvPicPr>
        <p:blipFill>
          <a:blip r:embed="rId2"/>
          <a:stretch>
            <a:fillRect/>
          </a:stretch>
        </p:blipFill>
        <p:spPr>
          <a:xfrm>
            <a:off x="1462759" y="1029810"/>
            <a:ext cx="8071858" cy="5553438"/>
          </a:xfrm>
          <a:prstGeom prst="rect">
            <a:avLst/>
          </a:prstGeom>
          <a:ln w="28575">
            <a:solidFill>
              <a:schemeClr val="accent1"/>
            </a:solidFill>
          </a:ln>
        </p:spPr>
      </p:pic>
      <p:sp>
        <p:nvSpPr>
          <p:cNvPr id="6" name="Rectangle 5">
            <a:extLst>
              <a:ext uri="{FF2B5EF4-FFF2-40B4-BE49-F238E27FC236}">
                <a16:creationId xmlns:a16="http://schemas.microsoft.com/office/drawing/2014/main" id="{BA98A490-FE6D-4812-A658-CD4BB7768B58}"/>
              </a:ext>
            </a:extLst>
          </p:cNvPr>
          <p:cNvSpPr/>
          <p:nvPr/>
        </p:nvSpPr>
        <p:spPr>
          <a:xfrm>
            <a:off x="867202" y="168220"/>
            <a:ext cx="9413140" cy="769441"/>
          </a:xfrm>
          <a:prstGeom prst="rect">
            <a:avLst/>
          </a:prstGeom>
          <a:noFill/>
        </p:spPr>
        <p:txBody>
          <a:bodyPr wrap="square" lIns="91440" tIns="45720" rIns="91440" bIns="45720">
            <a:spAutoFit/>
          </a:bodyPr>
          <a:lstStyle/>
          <a:p>
            <a:pPr algn="ctr"/>
            <a:r>
              <a:rPr lang="en-US" sz="4400" u="sng" dirty="0">
                <a:ln w="0"/>
                <a:gradFill>
                  <a:gsLst>
                    <a:gs pos="0%">
                      <a:schemeClr val="accent5">
                        <a:lumMod val="50%"/>
                      </a:schemeClr>
                    </a:gs>
                    <a:gs pos="50%">
                      <a:schemeClr val="accent5"/>
                    </a:gs>
                    <a:gs pos="100%">
                      <a:schemeClr val="accent5">
                        <a:lumMod val="60%"/>
                        <a:lumOff val="40%"/>
                      </a:schemeClr>
                    </a:gs>
                  </a:gsLst>
                  <a:lin ang="5400000"/>
                </a:gradFill>
                <a:effectLst>
                  <a:reflection blurRad="6350" stA="53%" endA="0.3%" endPos="35.5%" dir="5400000" sy="-90%" algn="bl" rotWithShape="0"/>
                </a:effectLst>
              </a:rPr>
              <a:t>EARTH’S INTERIOR STRUCTURE</a:t>
            </a:r>
            <a:endParaRPr lang="en-US" sz="4400" b="0" u="sng" cap="none" spc="0" dirty="0">
              <a:ln w="0"/>
              <a:gradFill>
                <a:gsLst>
                  <a:gs pos="0%">
                    <a:schemeClr val="accent5">
                      <a:lumMod val="50%"/>
                    </a:schemeClr>
                  </a:gs>
                  <a:gs pos="50%">
                    <a:schemeClr val="accent5"/>
                  </a:gs>
                  <a:gs pos="100%">
                    <a:schemeClr val="accent5">
                      <a:lumMod val="60%"/>
                      <a:lumOff val="40%"/>
                    </a:schemeClr>
                  </a:gs>
                </a:gsLst>
                <a:lin ang="5400000"/>
              </a:gradFill>
              <a:effectLst>
                <a:reflection blurRad="6350" stA="53%" endA="0.3%" endPos="35.5%" dir="5400000" sy="-90%" algn="bl" rotWithShape="0"/>
              </a:effectLst>
            </a:endParaRPr>
          </a:p>
        </p:txBody>
      </p:sp>
    </p:spTree>
    <p:extLst>
      <p:ext uri="{BB962C8B-B14F-4D97-AF65-F5344CB8AC3E}">
        <p14:creationId xmlns:p14="http://schemas.microsoft.com/office/powerpoint/2010/main" val="2226284860"/>
      </p:ext>
    </p:extLst>
  </p:cSld>
  <p:clrMapOvr>
    <a:masterClrMapping/>
  </p:clrMapOvr>
</p:sld>
</file>

<file path=ppt/slides/slide2.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1AA6-DE4F-435A-AC7C-1C1576C99B9C}"/>
              </a:ext>
            </a:extLst>
          </p:cNvPr>
          <p:cNvSpPr>
            <a:spLocks noGrp="1"/>
          </p:cNvSpPr>
          <p:nvPr>
            <p:ph type="title"/>
          </p:nvPr>
        </p:nvSpPr>
        <p:spPr>
          <a:xfrm>
            <a:off x="177554" y="843379"/>
            <a:ext cx="11350265" cy="5894771"/>
          </a:xfrm>
        </p:spPr>
        <p:txBody>
          <a:bodyPr>
            <a:normAutofit fontScale="90%"/>
          </a:bodyPr>
          <a:lstStyle/>
          <a:p>
            <a:r>
              <a:rPr lang="en-US" sz="2800" b="1" u="sng" dirty="0">
                <a:solidFill>
                  <a:schemeClr val="tx2">
                    <a:lumMod val="75%"/>
                  </a:schemeClr>
                </a:solidFill>
                <a:latin typeface="Times New Roman" panose="02020603050405020304" pitchFamily="18" charset="0"/>
                <a:cs typeface="Times New Roman" panose="02020603050405020304" pitchFamily="18" charset="0"/>
              </a:rPr>
              <a:t>Seismic Waves:</a:t>
            </a:r>
            <a:br>
              <a:rPr lang="en-US" sz="2800" b="1" u="sng" dirty="0">
                <a:solidFill>
                  <a:schemeClr val="tx2">
                    <a:lumMod val="75%"/>
                  </a:schemeClr>
                </a:solidFill>
                <a:latin typeface="Times New Roman" panose="02020603050405020304" pitchFamily="18" charset="0"/>
                <a:cs typeface="Times New Roman" panose="02020603050405020304" pitchFamily="18" charset="0"/>
              </a:rPr>
            </a:br>
            <a:r>
              <a:rPr lang="en-US" sz="1800" dirty="0">
                <a:solidFill>
                  <a:schemeClr val="tx1">
                    <a:lumMod val="95%"/>
                    <a:lumOff val="5%"/>
                  </a:schemeClr>
                </a:solidFill>
                <a:latin typeface="Times New Roman" panose="02020603050405020304" pitchFamily="18" charset="0"/>
                <a:cs typeface="Times New Roman" panose="02020603050405020304" pitchFamily="18" charset="0"/>
              </a:rPr>
              <a:t>There are two categories of earthquake waves. Body </a:t>
            </a:r>
            <a:br>
              <a:rPr lang="en-US" sz="1800" dirty="0">
                <a:solidFill>
                  <a:schemeClr val="tx1">
                    <a:lumMod val="95%"/>
                    <a:lumOff val="5%"/>
                  </a:schemeClr>
                </a:solidFill>
                <a:latin typeface="Times New Roman" panose="02020603050405020304" pitchFamily="18" charset="0"/>
                <a:cs typeface="Times New Roman" panose="02020603050405020304" pitchFamily="18" charset="0"/>
              </a:rPr>
            </a:br>
            <a:r>
              <a:rPr lang="en-US" sz="1800" dirty="0">
                <a:solidFill>
                  <a:schemeClr val="tx1">
                    <a:lumMod val="95%"/>
                    <a:lumOff val="5%"/>
                  </a:schemeClr>
                </a:solidFill>
                <a:latin typeface="Times New Roman" panose="02020603050405020304" pitchFamily="18" charset="0"/>
                <a:cs typeface="Times New Roman" panose="02020603050405020304" pitchFamily="18" charset="0"/>
              </a:rPr>
              <a:t>waves can travel deep into the Earth; Surface waves can</a:t>
            </a:r>
            <a:br>
              <a:rPr lang="en-US" sz="1800" dirty="0">
                <a:solidFill>
                  <a:schemeClr val="tx1">
                    <a:lumMod val="95%"/>
                    <a:lumOff val="5%"/>
                  </a:schemeClr>
                </a:solidFill>
                <a:latin typeface="Times New Roman" panose="02020603050405020304" pitchFamily="18" charset="0"/>
                <a:cs typeface="Times New Roman" panose="02020603050405020304" pitchFamily="18" charset="0"/>
              </a:rPr>
            </a:br>
            <a:r>
              <a:rPr lang="en-US" sz="1800" dirty="0">
                <a:solidFill>
                  <a:schemeClr val="tx1">
                    <a:lumMod val="95%"/>
                    <a:lumOff val="5%"/>
                  </a:schemeClr>
                </a:solidFill>
                <a:latin typeface="Times New Roman" panose="02020603050405020304" pitchFamily="18" charset="0"/>
                <a:cs typeface="Times New Roman" panose="02020603050405020304" pitchFamily="18" charset="0"/>
              </a:rPr>
              <a:t> only travel very near the surface of the Earth. There are </a:t>
            </a:r>
            <a:br>
              <a:rPr lang="en-US" sz="1800" dirty="0">
                <a:solidFill>
                  <a:schemeClr val="tx1">
                    <a:lumMod val="95%"/>
                    <a:lumOff val="5%"/>
                  </a:schemeClr>
                </a:solidFill>
                <a:latin typeface="Times New Roman" panose="02020603050405020304" pitchFamily="18" charset="0"/>
                <a:cs typeface="Times New Roman" panose="02020603050405020304" pitchFamily="18" charset="0"/>
              </a:rPr>
            </a:br>
            <a:r>
              <a:rPr lang="en-US" sz="1800" dirty="0">
                <a:solidFill>
                  <a:schemeClr val="tx1">
                    <a:lumMod val="95%"/>
                    <a:lumOff val="5%"/>
                  </a:schemeClr>
                </a:solidFill>
                <a:latin typeface="Times New Roman" panose="02020603050405020304" pitchFamily="18" charset="0"/>
                <a:cs typeface="Times New Roman" panose="02020603050405020304" pitchFamily="18" charset="0"/>
              </a:rPr>
              <a:t>two kinds of body waves, and two kinds of surface waves.</a:t>
            </a:r>
            <a:br>
              <a:rPr lang="en-US" sz="1800" dirty="0">
                <a:solidFill>
                  <a:schemeClr val="tx1">
                    <a:lumMod val="95%"/>
                    <a:lumOff val="5%"/>
                  </a:schemeClr>
                </a:solidFill>
                <a:latin typeface="Times New Roman" panose="02020603050405020304" pitchFamily="18" charset="0"/>
                <a:cs typeface="Times New Roman" panose="02020603050405020304" pitchFamily="18" charset="0"/>
              </a:rPr>
            </a:br>
            <a:br>
              <a:rPr lang="en-US" sz="1800" dirty="0">
                <a:solidFill>
                  <a:schemeClr val="tx1">
                    <a:lumMod val="95%"/>
                    <a:lumOff val="5%"/>
                  </a:schemeClr>
                </a:solidFill>
                <a:latin typeface="Times New Roman" panose="02020603050405020304" pitchFamily="18" charset="0"/>
                <a:cs typeface="Times New Roman" panose="02020603050405020304" pitchFamily="18" charset="0"/>
              </a:rPr>
            </a:br>
            <a:r>
              <a:rPr lang="en-US" sz="2400" b="1" u="sng" dirty="0">
                <a:solidFill>
                  <a:schemeClr val="tx2">
                    <a:lumMod val="75%"/>
                  </a:schemeClr>
                </a:solidFill>
                <a:latin typeface="Times New Roman" panose="02020603050405020304" pitchFamily="18" charset="0"/>
                <a:cs typeface="Times New Roman" panose="02020603050405020304" pitchFamily="18" charset="0"/>
              </a:rPr>
              <a:t>Body Waves: </a:t>
            </a:r>
            <a:br>
              <a:rPr lang="en-US" sz="1800" u="sng" dirty="0">
                <a:solidFill>
                  <a:schemeClr val="tx1">
                    <a:lumMod val="95%"/>
                    <a:lumOff val="5%"/>
                  </a:schemeClr>
                </a:solidFill>
              </a:rPr>
            </a:br>
            <a:br>
              <a:rPr lang="en-US" sz="1800" dirty="0">
                <a:solidFill>
                  <a:schemeClr val="tx1">
                    <a:lumMod val="95%"/>
                    <a:lumOff val="5%"/>
                  </a:schemeClr>
                </a:solidFill>
              </a:rPr>
            </a:br>
            <a:r>
              <a:rPr lang="en-US" sz="2000" b="1" dirty="0">
                <a:solidFill>
                  <a:schemeClr val="accent4">
                    <a:lumMod val="75%"/>
                  </a:schemeClr>
                </a:solidFill>
                <a:latin typeface="Times New Roman" panose="02020603050405020304" pitchFamily="18" charset="0"/>
                <a:cs typeface="Times New Roman" panose="02020603050405020304" pitchFamily="18" charset="0"/>
              </a:rPr>
              <a:t>P Waves </a:t>
            </a:r>
            <a:r>
              <a:rPr lang="en-US" sz="2000" dirty="0">
                <a:solidFill>
                  <a:schemeClr val="accent4">
                    <a:lumMod val="75%"/>
                  </a:schemeClr>
                </a:solidFill>
              </a:rPr>
              <a:t>: </a:t>
            </a:r>
            <a:r>
              <a:rPr lang="en-US" sz="1800" dirty="0">
                <a:solidFill>
                  <a:schemeClr val="tx1">
                    <a:lumMod val="95%"/>
                    <a:lumOff val="5%"/>
                  </a:schemeClr>
                </a:solidFill>
                <a:latin typeface="Times New Roman" panose="02020603050405020304" pitchFamily="18" charset="0"/>
                <a:cs typeface="Times New Roman" panose="02020603050405020304" pitchFamily="18" charset="0"/>
              </a:rPr>
              <a:t>These are also called compressional or</a:t>
            </a:r>
            <a:br>
              <a:rPr lang="en-US" sz="1800" dirty="0">
                <a:solidFill>
                  <a:schemeClr val="tx1">
                    <a:lumMod val="95%"/>
                    <a:lumOff val="5%"/>
                  </a:schemeClr>
                </a:solidFill>
                <a:latin typeface="Times New Roman" panose="02020603050405020304" pitchFamily="18" charset="0"/>
                <a:cs typeface="Times New Roman" panose="02020603050405020304" pitchFamily="18" charset="0"/>
              </a:rPr>
            </a:br>
            <a:r>
              <a:rPr lang="en-US" sz="1800" dirty="0">
                <a:solidFill>
                  <a:schemeClr val="tx1">
                    <a:lumMod val="95%"/>
                    <a:lumOff val="5%"/>
                  </a:schemeClr>
                </a:solidFill>
                <a:latin typeface="Times New Roman" panose="02020603050405020304" pitchFamily="18" charset="0"/>
                <a:cs typeface="Times New Roman" panose="02020603050405020304" pitchFamily="18" charset="0"/>
              </a:rPr>
              <a:t> longitudinal waves. Material is compressed and </a:t>
            </a:r>
            <a:br>
              <a:rPr lang="en-US" sz="1800" dirty="0">
                <a:solidFill>
                  <a:schemeClr val="tx1">
                    <a:lumMod val="95%"/>
                    <a:lumOff val="5%"/>
                  </a:schemeClr>
                </a:solidFill>
                <a:latin typeface="Times New Roman" panose="02020603050405020304" pitchFamily="18" charset="0"/>
                <a:cs typeface="Times New Roman" panose="02020603050405020304" pitchFamily="18" charset="0"/>
              </a:rPr>
            </a:br>
            <a:r>
              <a:rPr lang="en-US" sz="1800" dirty="0">
                <a:solidFill>
                  <a:schemeClr val="tx1">
                    <a:lumMod val="95%"/>
                    <a:lumOff val="5%"/>
                  </a:schemeClr>
                </a:solidFill>
                <a:latin typeface="Times New Roman" panose="02020603050405020304" pitchFamily="18" charset="0"/>
                <a:cs typeface="Times New Roman" panose="02020603050405020304" pitchFamily="18" charset="0"/>
              </a:rPr>
              <a:t>stretched in the horizontal direction, from left to right,</a:t>
            </a:r>
            <a:br>
              <a:rPr lang="en-US" sz="1800" dirty="0">
                <a:solidFill>
                  <a:schemeClr val="tx1">
                    <a:lumMod val="95%"/>
                    <a:lumOff val="5%"/>
                  </a:schemeClr>
                </a:solidFill>
                <a:latin typeface="Times New Roman" panose="02020603050405020304" pitchFamily="18" charset="0"/>
                <a:cs typeface="Times New Roman" panose="02020603050405020304" pitchFamily="18" charset="0"/>
              </a:rPr>
            </a:br>
            <a:r>
              <a:rPr lang="en-US" sz="1800" dirty="0">
                <a:solidFill>
                  <a:schemeClr val="tx1">
                    <a:lumMod val="95%"/>
                    <a:lumOff val="5%"/>
                  </a:schemeClr>
                </a:solidFill>
                <a:latin typeface="Times New Roman" panose="02020603050405020304" pitchFamily="18" charset="0"/>
                <a:cs typeface="Times New Roman" panose="02020603050405020304" pitchFamily="18" charset="0"/>
              </a:rPr>
              <a:t> and the wave (disturbance) also travels in the horizontal </a:t>
            </a:r>
            <a:br>
              <a:rPr lang="en-US" sz="1800" dirty="0">
                <a:solidFill>
                  <a:schemeClr val="tx1">
                    <a:lumMod val="95%"/>
                    <a:lumOff val="5%"/>
                  </a:schemeClr>
                </a:solidFill>
                <a:latin typeface="Times New Roman" panose="02020603050405020304" pitchFamily="18" charset="0"/>
                <a:cs typeface="Times New Roman" panose="02020603050405020304" pitchFamily="18" charset="0"/>
              </a:rPr>
            </a:br>
            <a:r>
              <a:rPr lang="en-US" sz="1800" dirty="0">
                <a:solidFill>
                  <a:schemeClr val="tx1">
                    <a:lumMod val="95%"/>
                    <a:lumOff val="5%"/>
                  </a:schemeClr>
                </a:solidFill>
                <a:latin typeface="Times New Roman" panose="02020603050405020304" pitchFamily="18" charset="0"/>
                <a:cs typeface="Times New Roman" panose="02020603050405020304" pitchFamily="18" charset="0"/>
              </a:rPr>
              <a:t>direction . P waves travel faster than any other type</a:t>
            </a:r>
            <a:br>
              <a:rPr lang="en-US" sz="1800" dirty="0">
                <a:solidFill>
                  <a:schemeClr val="tx1">
                    <a:lumMod val="95%"/>
                    <a:lumOff val="5%"/>
                  </a:schemeClr>
                </a:solidFill>
                <a:latin typeface="Times New Roman" panose="02020603050405020304" pitchFamily="18" charset="0"/>
                <a:cs typeface="Times New Roman" panose="02020603050405020304" pitchFamily="18" charset="0"/>
              </a:rPr>
            </a:br>
            <a:r>
              <a:rPr lang="en-US" sz="1800" dirty="0">
                <a:solidFill>
                  <a:schemeClr val="tx1">
                    <a:lumMod val="95%"/>
                    <a:lumOff val="5%"/>
                  </a:schemeClr>
                </a:solidFill>
                <a:latin typeface="Times New Roman" panose="02020603050405020304" pitchFamily="18" charset="0"/>
                <a:cs typeface="Times New Roman" panose="02020603050405020304" pitchFamily="18" charset="0"/>
              </a:rPr>
              <a:t> of wave. They can travel through fluid or solid materials</a:t>
            </a:r>
            <a:r>
              <a:rPr lang="en-US" sz="2000" dirty="0">
                <a:solidFill>
                  <a:schemeClr val="tx1">
                    <a:lumMod val="95%"/>
                    <a:lumOff val="5%"/>
                  </a:schemeClr>
                </a:solidFill>
                <a:latin typeface="Times New Roman" panose="02020603050405020304" pitchFamily="18" charset="0"/>
                <a:cs typeface="Times New Roman" panose="02020603050405020304" pitchFamily="18" charset="0"/>
              </a:rPr>
              <a:t>.</a:t>
            </a:r>
            <a:br>
              <a:rPr lang="en-US" sz="2000" dirty="0">
                <a:solidFill>
                  <a:schemeClr val="tx1">
                    <a:lumMod val="95%"/>
                    <a:lumOff val="5%"/>
                  </a:schemeClr>
                </a:solidFill>
                <a:latin typeface="Times New Roman" panose="02020603050405020304" pitchFamily="18" charset="0"/>
                <a:cs typeface="Times New Roman" panose="02020603050405020304" pitchFamily="18" charset="0"/>
              </a:rPr>
            </a:br>
            <a:r>
              <a:rPr lang="en-US" sz="2000" b="1" dirty="0">
                <a:solidFill>
                  <a:schemeClr val="accent4">
                    <a:lumMod val="75%"/>
                  </a:schemeClr>
                </a:solidFill>
                <a:latin typeface="Times New Roman" panose="02020603050405020304" pitchFamily="18" charset="0"/>
                <a:cs typeface="Times New Roman" panose="02020603050405020304" pitchFamily="18" charset="0"/>
              </a:rPr>
              <a:t>S Waves :</a:t>
            </a:r>
            <a:r>
              <a:rPr lang="en-US" sz="1800" dirty="0">
                <a:solidFill>
                  <a:schemeClr val="tx1">
                    <a:lumMod val="95%"/>
                    <a:lumOff val="5%"/>
                  </a:schemeClr>
                </a:solidFill>
                <a:latin typeface="Times New Roman" panose="02020603050405020304" pitchFamily="18" charset="0"/>
                <a:cs typeface="Times New Roman" panose="02020603050405020304" pitchFamily="18" charset="0"/>
              </a:rPr>
              <a:t>These are also called shear waves. S comes from secondary wave . Material is </a:t>
            </a:r>
            <a:r>
              <a:rPr lang="en-US" sz="1800" dirty="0" err="1">
                <a:solidFill>
                  <a:schemeClr val="tx1">
                    <a:lumMod val="95%"/>
                    <a:lumOff val="5%"/>
                  </a:schemeClr>
                </a:solidFill>
                <a:latin typeface="Times New Roman" panose="02020603050405020304" pitchFamily="18" charset="0"/>
                <a:cs typeface="Times New Roman" panose="02020603050405020304" pitchFamily="18" charset="0"/>
              </a:rPr>
              <a:t>sheared,so</a:t>
            </a:r>
            <a:r>
              <a:rPr lang="en-US" sz="1800" dirty="0">
                <a:solidFill>
                  <a:schemeClr val="tx1">
                    <a:lumMod val="95%"/>
                    <a:lumOff val="5%"/>
                  </a:schemeClr>
                </a:solidFill>
                <a:latin typeface="Times New Roman" panose="02020603050405020304" pitchFamily="18" charset="0"/>
                <a:cs typeface="Times New Roman" panose="02020603050405020304" pitchFamily="18" charset="0"/>
              </a:rPr>
              <a:t> that an imaginary square drawn on the side of the block becomes diamond shaped . The material vibrates up and down (or side to side,</a:t>
            </a:r>
            <a:br>
              <a:rPr lang="en-US" sz="1800" dirty="0">
                <a:solidFill>
                  <a:schemeClr val="tx1">
                    <a:lumMod val="95%"/>
                    <a:lumOff val="5%"/>
                  </a:schemeClr>
                </a:solidFill>
                <a:latin typeface="Times New Roman" panose="02020603050405020304" pitchFamily="18" charset="0"/>
                <a:cs typeface="Times New Roman" panose="02020603050405020304" pitchFamily="18" charset="0"/>
              </a:rPr>
            </a:br>
            <a:r>
              <a:rPr lang="en-US" sz="1800" dirty="0">
                <a:solidFill>
                  <a:schemeClr val="tx1">
                    <a:lumMod val="95%"/>
                    <a:lumOff val="5%"/>
                  </a:schemeClr>
                </a:solidFill>
                <a:latin typeface="Times New Roman" panose="02020603050405020304" pitchFamily="18" charset="0"/>
                <a:cs typeface="Times New Roman" panose="02020603050405020304" pitchFamily="18" charset="0"/>
              </a:rPr>
              <a:t> in and out of the screen, if the hammer had struck the side of the block instead of the top) but the wave (disturbance)</a:t>
            </a:r>
            <a:br>
              <a:rPr lang="en-US" sz="1800" dirty="0">
                <a:solidFill>
                  <a:schemeClr val="tx1">
                    <a:lumMod val="95%"/>
                    <a:lumOff val="5%"/>
                  </a:schemeClr>
                </a:solidFill>
                <a:latin typeface="Times New Roman" panose="02020603050405020304" pitchFamily="18" charset="0"/>
                <a:cs typeface="Times New Roman" panose="02020603050405020304" pitchFamily="18" charset="0"/>
              </a:rPr>
            </a:br>
            <a:r>
              <a:rPr lang="en-US" sz="1800" dirty="0">
                <a:solidFill>
                  <a:schemeClr val="tx1">
                    <a:lumMod val="95%"/>
                    <a:lumOff val="5%"/>
                  </a:schemeClr>
                </a:solidFill>
                <a:latin typeface="Times New Roman" panose="02020603050405020304" pitchFamily="18" charset="0"/>
                <a:cs typeface="Times New Roman" panose="02020603050405020304" pitchFamily="18" charset="0"/>
              </a:rPr>
              <a:t> travels in the horizontal direction from left to right. S waves travel more slowly than P waves. They can only travel through solid materials.</a:t>
            </a:r>
            <a:br>
              <a:rPr lang="en-IN" sz="1800" dirty="0">
                <a:solidFill>
                  <a:schemeClr val="tx1">
                    <a:lumMod val="95%"/>
                    <a:lumOff val="5%"/>
                  </a:schemeClr>
                </a:solidFill>
                <a:latin typeface="Times New Roman" panose="02020603050405020304" pitchFamily="18" charset="0"/>
                <a:cs typeface="Times New Roman" panose="02020603050405020304" pitchFamily="18" charset="0"/>
              </a:rPr>
            </a:br>
            <a:endParaRPr lang="en-IN" sz="1800" dirty="0">
              <a:solidFill>
                <a:schemeClr val="tx1">
                  <a:lumMod val="95%"/>
                  <a:lumOff val="5%"/>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78E0CAA-A3BD-45E9-9210-FED88D21090F}"/>
              </a:ext>
            </a:extLst>
          </p:cNvPr>
          <p:cNvPicPr>
            <a:picLocks noChangeAspect="1"/>
          </p:cNvPicPr>
          <p:nvPr/>
        </p:nvPicPr>
        <p:blipFill>
          <a:blip r:embed="rId2"/>
          <a:stretch>
            <a:fillRect/>
          </a:stretch>
        </p:blipFill>
        <p:spPr>
          <a:xfrm>
            <a:off x="5199356" y="1050711"/>
            <a:ext cx="4599195" cy="3343737"/>
          </a:xfrm>
          <a:prstGeom prst="rect">
            <a:avLst/>
          </a:prstGeom>
          <a:solidFill>
            <a:srgbClr val="FFFFFF">
              <a:shade val="85%"/>
            </a:srgbClr>
          </a:solidFill>
          <a:ln w="88900" cap="sq">
            <a:solidFill>
              <a:srgbClr val="FFFFFF"/>
            </a:solidFill>
            <a:miter lim="800%"/>
          </a:ln>
          <a:effectLst>
            <a:outerShdw blurRad="55000" dist="18000" dir="5400000" algn="tl" rotWithShape="0">
              <a:srgbClr val="000000">
                <a:alpha val="4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9BB63C5D-D515-4DF1-93B7-B8A47E1AA9BB}"/>
              </a:ext>
            </a:extLst>
          </p:cNvPr>
          <p:cNvSpPr/>
          <p:nvPr/>
        </p:nvSpPr>
        <p:spPr>
          <a:xfrm>
            <a:off x="2956264" y="127381"/>
            <a:ext cx="4230890" cy="769441"/>
          </a:xfrm>
          <a:prstGeom prst="rect">
            <a:avLst/>
          </a:prstGeom>
          <a:noFill/>
        </p:spPr>
        <p:txBody>
          <a:bodyPr wrap="square" lIns="91440" tIns="45720" rIns="91440" bIns="45720">
            <a:spAutoFit/>
          </a:bodyPr>
          <a:lstStyle/>
          <a:p>
            <a:pPr algn="ctr"/>
            <a:r>
              <a:rPr lang="en-US" sz="4400" b="1" u="sng" dirty="0">
                <a:ln w="0"/>
                <a:solidFill>
                  <a:schemeClr val="tx2">
                    <a:lumMod val="75%"/>
                  </a:schemeClr>
                </a:solidFill>
              </a:rPr>
              <a:t> </a:t>
            </a:r>
            <a:r>
              <a:rPr lang="en-US" sz="4000" b="1" u="sng" dirty="0">
                <a:ln w="0"/>
                <a:solidFill>
                  <a:schemeClr val="tx2">
                    <a:lumMod val="75%"/>
                  </a:schemeClr>
                </a:solidFill>
                <a:latin typeface="Times New Roman" panose="02020603050405020304" pitchFamily="18" charset="0"/>
                <a:cs typeface="Times New Roman" panose="02020603050405020304" pitchFamily="18" charset="0"/>
              </a:rPr>
              <a:t>SEISMOLOGY</a:t>
            </a:r>
            <a:endParaRPr lang="en-US" sz="4400" b="1" u="sng" cap="none" spc="0" dirty="0">
              <a:ln w="0"/>
              <a:solidFill>
                <a:schemeClr val="tx2">
                  <a:lumMod val="75%"/>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9330920"/>
      </p:ext>
    </p:extLst>
  </p:cSld>
  <p:clrMapOvr>
    <a:masterClrMapping/>
  </p:clrMapOvr>
</p:sld>
</file>

<file path=ppt/slides/slide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E017D4-41CE-452D-A33D-9F625EC96DD0}"/>
              </a:ext>
            </a:extLst>
          </p:cNvPr>
          <p:cNvSpPr/>
          <p:nvPr/>
        </p:nvSpPr>
        <p:spPr>
          <a:xfrm>
            <a:off x="257453" y="834500"/>
            <a:ext cx="9960746" cy="9171742"/>
          </a:xfrm>
          <a:prstGeom prst="rect">
            <a:avLst/>
          </a:prstGeom>
        </p:spPr>
        <p:txBody>
          <a:bodyPr wrap="square">
            <a:spAutoFit/>
          </a:bodyPr>
          <a:lstStyle/>
          <a:p>
            <a:endParaRPr lang="en-IN" dirty="0"/>
          </a:p>
          <a:p>
            <a:r>
              <a:rPr lang="en-US" sz="2400" b="1" u="sng" dirty="0">
                <a:latin typeface="Times New Roman" panose="02020603050405020304" pitchFamily="18" charset="0"/>
                <a:cs typeface="Times New Roman" panose="02020603050405020304" pitchFamily="18" charset="0"/>
              </a:rPr>
              <a:t>Surface Waves :</a:t>
            </a:r>
          </a:p>
          <a:p>
            <a:r>
              <a:rPr lang="en-US" sz="2000" b="1" u="sng"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Love Wave : </a:t>
            </a:r>
          </a:p>
          <a:p>
            <a:r>
              <a:rPr lang="en-US" dirty="0">
                <a:latin typeface="Times New Roman" panose="02020603050405020304" pitchFamily="18" charset="0"/>
                <a:cs typeface="Times New Roman" panose="02020603050405020304" pitchFamily="18" charset="0"/>
              </a:rPr>
              <a:t>They are largest at</a:t>
            </a:r>
          </a:p>
          <a:p>
            <a:r>
              <a:rPr lang="en-US" dirty="0">
                <a:latin typeface="Times New Roman" panose="02020603050405020304" pitchFamily="18" charset="0"/>
                <a:cs typeface="Times New Roman" panose="02020603050405020304" pitchFamily="18" charset="0"/>
              </a:rPr>
              <a:t>the surface. Love waves are </a:t>
            </a:r>
          </a:p>
          <a:p>
            <a:r>
              <a:rPr lang="en-US" dirty="0">
                <a:latin typeface="Times New Roman" panose="02020603050405020304" pitchFamily="18" charset="0"/>
                <a:cs typeface="Times New Roman" panose="02020603050405020304" pitchFamily="18" charset="0"/>
              </a:rPr>
              <a:t>dispersive.</a:t>
            </a:r>
          </a:p>
          <a:p>
            <a:endParaRPr lang="en-IN" sz="2000" b="1" u="sng"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Rayleigh Wave :</a:t>
            </a:r>
            <a:endParaRPr lang="en-IN" sz="2000" b="1" dirty="0">
              <a:latin typeface="Times New Roman" panose="02020603050405020304" pitchFamily="18" charset="0"/>
              <a:cs typeface="Times New Roman" panose="02020603050405020304" pitchFamily="18" charset="0"/>
            </a:endParaRPr>
          </a:p>
          <a:p>
            <a:endParaRPr lang="en-IN" dirty="0"/>
          </a:p>
          <a:p>
            <a:r>
              <a:rPr lang="en-US" dirty="0">
                <a:latin typeface="Times New Roman" panose="02020603050405020304" pitchFamily="18" charset="0"/>
                <a:cs typeface="Times New Roman" panose="02020603050405020304" pitchFamily="18" charset="0"/>
              </a:rPr>
              <a:t>Rayleigh waves are also dispersive </a:t>
            </a:r>
          </a:p>
          <a:p>
            <a:r>
              <a:rPr lang="en-US" dirty="0">
                <a:latin typeface="Times New Roman" panose="02020603050405020304" pitchFamily="18" charset="0"/>
                <a:cs typeface="Times New Roman" panose="02020603050405020304" pitchFamily="18" charset="0"/>
              </a:rPr>
              <a:t>and the amplitude generally decrease</a:t>
            </a:r>
          </a:p>
          <a:p>
            <a:r>
              <a:rPr lang="en-US" dirty="0">
                <a:latin typeface="Times New Roman" panose="02020603050405020304" pitchFamily="18" charset="0"/>
                <a:cs typeface="Times New Roman" panose="02020603050405020304" pitchFamily="18" charset="0"/>
              </a:rPr>
              <a:t> with depth of the earth.</a:t>
            </a:r>
          </a:p>
          <a:p>
            <a:endParaRPr lang="en-IN" dirty="0">
              <a:latin typeface="Times New Roman" panose="02020603050405020304" pitchFamily="18" charset="0"/>
              <a:cs typeface="Times New Roman" panose="02020603050405020304" pitchFamily="18" charset="0"/>
            </a:endParaRPr>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r>
              <a:rPr lang="en-IN" dirty="0"/>
              <a:t>el</a:t>
            </a:r>
          </a:p>
        </p:txBody>
      </p:sp>
      <p:pic>
        <p:nvPicPr>
          <p:cNvPr id="3" name="Picture 2">
            <a:extLst>
              <a:ext uri="{FF2B5EF4-FFF2-40B4-BE49-F238E27FC236}">
                <a16:creationId xmlns:a16="http://schemas.microsoft.com/office/drawing/2014/main" id="{AB2CB485-D365-452C-99D0-6E7D3A92B415}"/>
              </a:ext>
            </a:extLst>
          </p:cNvPr>
          <p:cNvPicPr>
            <a:picLocks noChangeAspect="1"/>
          </p:cNvPicPr>
          <p:nvPr/>
        </p:nvPicPr>
        <p:blipFill>
          <a:blip r:embed="rId2"/>
          <a:stretch>
            <a:fillRect/>
          </a:stretch>
        </p:blipFill>
        <p:spPr>
          <a:xfrm>
            <a:off x="4003830" y="985421"/>
            <a:ext cx="7859698" cy="5149049"/>
          </a:xfrm>
          <a:prstGeom prst="rect">
            <a:avLst/>
          </a:prstGeom>
          <a:solidFill>
            <a:srgbClr val="FFFFFF">
              <a:shade val="85%"/>
            </a:srgbClr>
          </a:solidFill>
          <a:ln w="190500" cap="rnd">
            <a:solidFill>
              <a:srgbClr val="FFFFFF"/>
            </a:solidFill>
          </a:ln>
          <a:effectLst>
            <a:outerShdw blurRad="50000" algn="tl" rotWithShape="0">
              <a:srgbClr val="000000">
                <a:alpha val="41%"/>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3586042"/>
      </p:ext>
    </p:extLst>
  </p:cSld>
  <p:clrMapOvr>
    <a:masterClrMapping/>
  </p:clrMapOvr>
</p:sld>
</file>

<file path=ppt/slides/slide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B7F558-5BB0-444C-AC2F-3D9D1CAAEC18}"/>
              </a:ext>
            </a:extLst>
          </p:cNvPr>
          <p:cNvSpPr/>
          <p:nvPr/>
        </p:nvSpPr>
        <p:spPr>
          <a:xfrm>
            <a:off x="133165" y="719091"/>
            <a:ext cx="9987379" cy="3416320"/>
          </a:xfrm>
          <a:prstGeom prst="rect">
            <a:avLst/>
          </a:prstGeom>
        </p:spPr>
        <p:txBody>
          <a:bodyPr wrap="square">
            <a:spAutoFit/>
          </a:bodyPr>
          <a:lstStyle/>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IN" dirty="0"/>
          </a:p>
        </p:txBody>
      </p:sp>
      <p:pic>
        <p:nvPicPr>
          <p:cNvPr id="5" name="Picture 4">
            <a:extLst>
              <a:ext uri="{FF2B5EF4-FFF2-40B4-BE49-F238E27FC236}">
                <a16:creationId xmlns:a16="http://schemas.microsoft.com/office/drawing/2014/main" id="{9D7F5B11-F488-4A4B-BAAF-D1095EDD7AB8}"/>
              </a:ext>
            </a:extLst>
          </p:cNvPr>
          <p:cNvPicPr>
            <a:picLocks noChangeAspect="1"/>
          </p:cNvPicPr>
          <p:nvPr/>
        </p:nvPicPr>
        <p:blipFill rotWithShape="1">
          <a:blip r:embed="rId2"/>
          <a:srcRect l="1.806%" t="2.73%" r="1.885%" b="1.202%"/>
          <a:stretch/>
        </p:blipFill>
        <p:spPr>
          <a:xfrm>
            <a:off x="393333" y="258423"/>
            <a:ext cx="11165394" cy="6341153"/>
          </a:xfrm>
          <a:prstGeom prst="rect">
            <a:avLst/>
          </a:prstGeom>
        </p:spPr>
      </p:pic>
    </p:spTree>
    <p:extLst>
      <p:ext uri="{BB962C8B-B14F-4D97-AF65-F5344CB8AC3E}">
        <p14:creationId xmlns:p14="http://schemas.microsoft.com/office/powerpoint/2010/main" val="2086149485"/>
      </p:ext>
    </p:extLst>
  </p:cSld>
  <p:clrMapOvr>
    <a:masterClrMapping/>
  </p:clrMapOvr>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13C4B-3A2E-4585-B249-1B1B81FBF452}"/>
              </a:ext>
            </a:extLst>
          </p:cNvPr>
          <p:cNvSpPr>
            <a:spLocks noGrp="1"/>
          </p:cNvSpPr>
          <p:nvPr>
            <p:ph type="title"/>
          </p:nvPr>
        </p:nvSpPr>
        <p:spPr>
          <a:xfrm>
            <a:off x="260084" y="520822"/>
            <a:ext cx="6238371" cy="5542625"/>
          </a:xfrm>
        </p:spPr>
        <p:txBody>
          <a:bodyPr>
            <a:normAutofit/>
          </a:bodyPr>
          <a:lstStyle/>
          <a:p>
            <a:r>
              <a:rPr lang="en-US" sz="2800" b="1" u="sng" dirty="0">
                <a:solidFill>
                  <a:srgbClr val="C00000"/>
                </a:solidFill>
                <a:latin typeface="Times New Roman" panose="02020603050405020304" pitchFamily="18" charset="0"/>
                <a:cs typeface="Times New Roman" panose="02020603050405020304" pitchFamily="18" charset="0"/>
              </a:rPr>
              <a:t>EVIDENCE FOR INTERIOR EARTH AND  COMPOSITION </a:t>
            </a:r>
            <a:br>
              <a:rPr lang="en-US" sz="2800" b="1" u="sng" dirty="0">
                <a:solidFill>
                  <a:srgbClr val="C00000"/>
                </a:solidFill>
                <a:latin typeface="Times New Roman" panose="02020603050405020304" pitchFamily="18" charset="0"/>
                <a:cs typeface="Times New Roman" panose="02020603050405020304" pitchFamily="18" charset="0"/>
              </a:rPr>
            </a:br>
            <a:br>
              <a:rPr lang="en-US" sz="2800" b="1" u="sng" dirty="0">
                <a:solidFill>
                  <a:srgbClr val="C00000"/>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The structure of Earth's deep interior cannot be studied directly. But geologists use seismic (earthquake) waves to determine the depths of layers of molten and semi-molten material within Earth. Because different types of earthquake waves behave differently when they encounter material in different states (for example, molten, semi-molten, solid), seismic stations established around Earth detect and record the strengths of the different types of waves and the directions from which they came. Geologists use these records to establish the structure of Earth's interior.</a:t>
            </a:r>
            <a:br>
              <a:rPr lang="en-US" sz="1800" dirty="0">
                <a:solidFill>
                  <a:schemeClr val="tx1"/>
                </a:solidFill>
                <a:latin typeface="Times New Roman" panose="02020603050405020304" pitchFamily="18" charset="0"/>
                <a:cs typeface="Times New Roman" panose="02020603050405020304" pitchFamily="18" charset="0"/>
              </a:rPr>
            </a:br>
            <a:endParaRPr lang="en-IN" sz="1800"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B654E0A-C80E-46C2-B129-46FDABF0226F}"/>
              </a:ext>
            </a:extLst>
          </p:cNvPr>
          <p:cNvPicPr>
            <a:picLocks noChangeAspect="1"/>
          </p:cNvPicPr>
          <p:nvPr/>
        </p:nvPicPr>
        <p:blipFill>
          <a:blip r:embed="rId2"/>
          <a:stretch>
            <a:fillRect/>
          </a:stretch>
        </p:blipFill>
        <p:spPr>
          <a:xfrm>
            <a:off x="6755907" y="651768"/>
            <a:ext cx="4909352" cy="5757909"/>
          </a:xfrm>
          <a:prstGeom prst="rect">
            <a:avLst/>
          </a:prstGeom>
          <a:ln>
            <a:noFill/>
          </a:ln>
          <a:effectLst>
            <a:outerShdw blurRad="292100" dist="139700" dir="2700000" algn="tl" rotWithShape="0">
              <a:srgbClr val="333333">
                <a:alpha val="65%"/>
              </a:srgbClr>
            </a:outerShdw>
          </a:effectLst>
        </p:spPr>
      </p:pic>
    </p:spTree>
    <p:extLst>
      <p:ext uri="{BB962C8B-B14F-4D97-AF65-F5344CB8AC3E}">
        <p14:creationId xmlns:p14="http://schemas.microsoft.com/office/powerpoint/2010/main" val="593282445"/>
      </p:ext>
    </p:extLst>
  </p:cSld>
  <p:clrMapOvr>
    <a:masterClrMapping/>
  </p:clrMapOvr>
</p:sld>
</file>

<file path=ppt/slides/slide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CBD5E-6D24-4D49-86F0-FF8BF85E01C9}"/>
              </a:ext>
            </a:extLst>
          </p:cNvPr>
          <p:cNvSpPr>
            <a:spLocks noGrp="1"/>
          </p:cNvSpPr>
          <p:nvPr>
            <p:ph type="title"/>
          </p:nvPr>
        </p:nvSpPr>
        <p:spPr>
          <a:xfrm>
            <a:off x="206817" y="503066"/>
            <a:ext cx="7649920" cy="6119675"/>
          </a:xfrm>
        </p:spPr>
        <p:txBody>
          <a:bodyPr>
            <a:normAutofit fontScale="90%"/>
          </a:bodyPr>
          <a:lstStyle/>
          <a:p>
            <a:r>
              <a:rPr lang="en-US" sz="2700" b="1" u="sng" dirty="0">
                <a:solidFill>
                  <a:srgbClr val="C00000"/>
                </a:solidFill>
                <a:latin typeface="Times New Roman" panose="02020603050405020304" pitchFamily="18" charset="0"/>
                <a:cs typeface="Times New Roman" panose="02020603050405020304" pitchFamily="18" charset="0"/>
              </a:rPr>
              <a:t>EARTHQUAKE SEISMOLOGY AND THE INTERIOR OF THE EARTH</a:t>
            </a:r>
            <a:br>
              <a:rPr lang="en-US" sz="2700" b="1" u="sng" dirty="0">
                <a:solidFill>
                  <a:srgbClr val="C00000"/>
                </a:solidFill>
                <a:latin typeface="Times New Roman" panose="02020603050405020304" pitchFamily="18" charset="0"/>
                <a:cs typeface="Times New Roman" panose="02020603050405020304" pitchFamily="18" charset="0"/>
              </a:rPr>
            </a:br>
            <a:r>
              <a:rPr lang="en-US" sz="2700" b="1" u="sng" dirty="0">
                <a:solidFill>
                  <a:srgbClr val="C00000"/>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The main points about using earthquakes waves to determine the internal structure of the Earth are summarized here : By measuring travel times of earthquake waves to seismograph stations, we can determine velocity structure of Earth. By making graphs of travel time versus distance between earthquakes and seismograph stations, we find velocity generally increases gradually</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w/ depth in Earth, due to increasing pressure and rigidity of the rocks however, there are abrupt velocity changes at certain depths, indicating layering. The 4 major layers in the Earth, from outside in, are the crust, mantle, outer core, and inner core. The crust is very thin, averaging about 30 km thick in the continents and 5 km thick in the oceans The mantle is 2900 km thick (almost halfway to the center of the Earth. It is made of dark, dense, ultramafic rock (peridotite). The outer core is 2300 km thick and is made of a mixture liquid iron (90%) and nickel (10%) The inner core is at the center of the Earth and has a 1200 km radius; it's made of solid iron (90%) and nickel (10%). </a:t>
            </a:r>
            <a:endParaRPr lang="en-IN" sz="1800"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8DFEE0A-FBB0-4302-AF31-8E46B7CA15F1}"/>
              </a:ext>
            </a:extLst>
          </p:cNvPr>
          <p:cNvPicPr>
            <a:picLocks noChangeAspect="1"/>
          </p:cNvPicPr>
          <p:nvPr/>
        </p:nvPicPr>
        <p:blipFill>
          <a:blip r:embed="rId2"/>
          <a:stretch>
            <a:fillRect/>
          </a:stretch>
        </p:blipFill>
        <p:spPr>
          <a:xfrm>
            <a:off x="8131946" y="3610408"/>
            <a:ext cx="3737499" cy="3196280"/>
          </a:xfrm>
          <a:prstGeom prst="rect">
            <a:avLst/>
          </a:prstGeom>
          <a:ln>
            <a:noFill/>
          </a:ln>
          <a:effectLst>
            <a:outerShdw blurRad="292100" dist="139700" dir="2700000" algn="tl" rotWithShape="0">
              <a:srgbClr val="333333">
                <a:alpha val="65%"/>
              </a:srgbClr>
            </a:outerShdw>
          </a:effectLst>
        </p:spPr>
      </p:pic>
      <p:pic>
        <p:nvPicPr>
          <p:cNvPr id="6" name="Picture 5">
            <a:extLst>
              <a:ext uri="{FF2B5EF4-FFF2-40B4-BE49-F238E27FC236}">
                <a16:creationId xmlns:a16="http://schemas.microsoft.com/office/drawing/2014/main" id="{A7F9CCED-2395-454A-902F-33A6EA10EBE4}"/>
              </a:ext>
            </a:extLst>
          </p:cNvPr>
          <p:cNvPicPr>
            <a:picLocks noChangeAspect="1"/>
          </p:cNvPicPr>
          <p:nvPr/>
        </p:nvPicPr>
        <p:blipFill>
          <a:blip r:embed="rId3"/>
          <a:stretch>
            <a:fillRect/>
          </a:stretch>
        </p:blipFill>
        <p:spPr>
          <a:xfrm>
            <a:off x="8131946" y="215605"/>
            <a:ext cx="3737499" cy="3213395"/>
          </a:xfrm>
          <a:prstGeom prst="rect">
            <a:avLst/>
          </a:prstGeom>
          <a:ln>
            <a:noFill/>
          </a:ln>
          <a:effectLst>
            <a:outerShdw blurRad="292100" dist="139700" dir="2700000" algn="tl" rotWithShape="0">
              <a:srgbClr val="333333">
                <a:alpha val="65%"/>
              </a:srgbClr>
            </a:outerShdw>
          </a:effectLst>
        </p:spPr>
      </p:pic>
    </p:spTree>
    <p:extLst>
      <p:ext uri="{BB962C8B-B14F-4D97-AF65-F5344CB8AC3E}">
        <p14:creationId xmlns:p14="http://schemas.microsoft.com/office/powerpoint/2010/main" val="3650549651"/>
      </p:ext>
    </p:extLst>
  </p:cSld>
  <p:clrMapOvr>
    <a:masterClrMapping/>
  </p:clrMapOvr>
</p:sld>
</file>

<file path=ppt/slides/slide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9AC7C4-079B-4974-AB84-E644DEDFEB01}"/>
              </a:ext>
            </a:extLst>
          </p:cNvPr>
          <p:cNvSpPr/>
          <p:nvPr/>
        </p:nvSpPr>
        <p:spPr>
          <a:xfrm>
            <a:off x="429088" y="1072810"/>
            <a:ext cx="6096000" cy="4031873"/>
          </a:xfrm>
          <a:prstGeom prst="rect">
            <a:avLst/>
          </a:prstGeom>
        </p:spPr>
        <p:txBody>
          <a:bodyPr>
            <a:spAutoFit/>
          </a:bodyPr>
          <a:lstStyle/>
          <a:p>
            <a:r>
              <a:rPr lang="en-US" sz="4400" b="1" u="sng" dirty="0">
                <a:solidFill>
                  <a:schemeClr val="accent5">
                    <a:lumMod val="75%"/>
                  </a:schemeClr>
                </a:solidFill>
                <a:latin typeface="Times New Roman" panose="02020603050405020304" pitchFamily="18" charset="0"/>
                <a:cs typeface="Times New Roman" panose="02020603050405020304" pitchFamily="18" charset="0"/>
              </a:rPr>
              <a:t>SHADOW ZONE:</a:t>
            </a:r>
          </a:p>
          <a:p>
            <a:endParaRPr lang="en-US" sz="4400" b="1" u="sng" dirty="0">
              <a:solidFill>
                <a:schemeClr val="accent5">
                  <a:lumMod val="75%"/>
                </a:schemeClr>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The shadow zone is the area of the earth from angular distances of 104 to 140 degrees from a given earthquake that does not receive any direct P waves. The shadow zone results from S waves being stopped entirely by the liquid core and P waves being bent (refracted) by the liquid core. </a:t>
            </a:r>
            <a:endParaRPr lang="en-IN"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F0183E4-8815-46E0-B359-8F049C33F996}"/>
              </a:ext>
            </a:extLst>
          </p:cNvPr>
          <p:cNvPicPr>
            <a:picLocks noChangeAspect="1"/>
          </p:cNvPicPr>
          <p:nvPr/>
        </p:nvPicPr>
        <p:blipFill>
          <a:blip r:embed="rId2"/>
          <a:stretch>
            <a:fillRect/>
          </a:stretch>
        </p:blipFill>
        <p:spPr>
          <a:xfrm>
            <a:off x="6898689" y="698102"/>
            <a:ext cx="4807998" cy="4781287"/>
          </a:xfrm>
          <a:prstGeom prst="rect">
            <a:avLst/>
          </a:prstGeom>
        </p:spPr>
      </p:pic>
    </p:spTree>
    <p:extLst>
      <p:ext uri="{BB962C8B-B14F-4D97-AF65-F5344CB8AC3E}">
        <p14:creationId xmlns:p14="http://schemas.microsoft.com/office/powerpoint/2010/main" val="1205174195"/>
      </p:ext>
    </p:extLst>
  </p:cSld>
  <p:clrMapOvr>
    <a:masterClrMapping/>
  </p:clrMapOvr>
</p:sld>
</file>

<file path=ppt/slides/slide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71F9-2890-4659-810A-05F53A8C4048}"/>
              </a:ext>
            </a:extLst>
          </p:cNvPr>
          <p:cNvSpPr>
            <a:spLocks noGrp="1"/>
          </p:cNvSpPr>
          <p:nvPr>
            <p:ph type="title"/>
          </p:nvPr>
        </p:nvSpPr>
        <p:spPr>
          <a:xfrm>
            <a:off x="677334" y="609599"/>
            <a:ext cx="8596668" cy="5347317"/>
          </a:xfrm>
        </p:spPr>
        <p:txBody>
          <a:bodyPr>
            <a:normAutofit/>
          </a:bodyPr>
          <a:lstStyle/>
          <a:p>
            <a:r>
              <a:rPr lang="en-US" sz="2400" b="1" u="sng" dirty="0">
                <a:solidFill>
                  <a:schemeClr val="accent5">
                    <a:lumMod val="75%"/>
                  </a:schemeClr>
                </a:solidFill>
                <a:latin typeface="Times New Roman" panose="02020603050405020304" pitchFamily="18" charset="0"/>
                <a:cs typeface="Times New Roman" panose="02020603050405020304" pitchFamily="18" charset="0"/>
              </a:rPr>
              <a:t>LOW VELOCITY ZONE:</a:t>
            </a:r>
            <a:br>
              <a:rPr lang="en-US" sz="1800" dirty="0">
                <a:latin typeface="Times New Roman" panose="02020603050405020304" pitchFamily="18" charset="0"/>
                <a:cs typeface="Times New Roman" panose="02020603050405020304" pitchFamily="18" charset="0"/>
              </a:rPr>
            </a:br>
            <a:r>
              <a:rPr lang="en-US" sz="1800" dirty="0">
                <a:solidFill>
                  <a:schemeClr val="tx1">
                    <a:lumMod val="95%"/>
                    <a:lumOff val="5%"/>
                  </a:schemeClr>
                </a:solidFill>
                <a:latin typeface="Times New Roman" panose="02020603050405020304" pitchFamily="18" charset="0"/>
                <a:cs typeface="Times New Roman" panose="02020603050405020304" pitchFamily="18" charset="0"/>
              </a:rPr>
              <a:t>• Low-velocity zone (LVZ)The zone within the upper mantle beneath the oceans within which seismic P waves are slowed and S-waves are slowed and partially absorbed. The top of the zone is some 40–60 km deep near the oceanic spreading ridges, and this depth increases to 120–160 km beneath the older oceanic crust. The bottom of the zone is poorly defined, but in the region of 250–300 km in depth. Beneath the continents, a restricted low-velocity zone occurs beneath crust areas subjected to orogenesis during the last 600 million years or so, but is not found beneath </a:t>
            </a:r>
            <a:r>
              <a:rPr lang="en-US" sz="1800" dirty="0" err="1">
                <a:solidFill>
                  <a:schemeClr val="tx1">
                    <a:lumMod val="95%"/>
                    <a:lumOff val="5%"/>
                  </a:schemeClr>
                </a:solidFill>
                <a:latin typeface="Times New Roman" panose="02020603050405020304" pitchFamily="18" charset="0"/>
                <a:cs typeface="Times New Roman" panose="02020603050405020304" pitchFamily="18" charset="0"/>
              </a:rPr>
              <a:t>cratonic</a:t>
            </a:r>
            <a:r>
              <a:rPr lang="en-US" sz="1800" dirty="0">
                <a:solidFill>
                  <a:schemeClr val="tx1">
                    <a:lumMod val="95%"/>
                    <a:lumOff val="5%"/>
                  </a:schemeClr>
                </a:solidFill>
                <a:latin typeface="Times New Roman" panose="02020603050405020304" pitchFamily="18" charset="0"/>
                <a:cs typeface="Times New Roman" panose="02020603050405020304" pitchFamily="18" charset="0"/>
              </a:rPr>
              <a:t> areas. It is attributed to the presence of a 0.1% fluid phase and commonly ascribed to the partial melting of mantle rocks at these depths. It is often considered coincident with the asthenosphere, but probably this is valid only for oceanic areas.</a:t>
            </a:r>
            <a:endParaRPr lang="en-IN" sz="1800" dirty="0">
              <a:solidFill>
                <a:schemeClr val="tx1">
                  <a:lumMod val="95%"/>
                  <a:lumOff val="5%"/>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7F0B199-CB08-4A4B-A6CE-122485932599}"/>
              </a:ext>
            </a:extLst>
          </p:cNvPr>
          <p:cNvPicPr>
            <a:picLocks noChangeAspect="1"/>
          </p:cNvPicPr>
          <p:nvPr/>
        </p:nvPicPr>
        <p:blipFill rotWithShape="1">
          <a:blip r:embed="rId2"/>
          <a:srcRect l="0.171%" t="0.668%" r="0.877%" b="1.775%"/>
          <a:stretch/>
        </p:blipFill>
        <p:spPr>
          <a:xfrm>
            <a:off x="2210541" y="3710866"/>
            <a:ext cx="6010182" cy="2920754"/>
          </a:xfrm>
          <a:prstGeom prst="rect">
            <a:avLst/>
          </a:prstGeom>
          <a:ln>
            <a:noFill/>
          </a:ln>
          <a:effectLst>
            <a:outerShdw blurRad="292100" dist="139700" dir="2700000" algn="tl" rotWithShape="0">
              <a:srgbClr val="333333">
                <a:alpha val="65%"/>
              </a:srgbClr>
            </a:outerShdw>
          </a:effectLst>
        </p:spPr>
      </p:pic>
    </p:spTree>
    <p:extLst>
      <p:ext uri="{BB962C8B-B14F-4D97-AF65-F5344CB8AC3E}">
        <p14:creationId xmlns:p14="http://schemas.microsoft.com/office/powerpoint/2010/main" val="660913873"/>
      </p:ext>
    </p:extLst>
  </p:cSld>
  <p:clrMapOvr>
    <a:masterClrMapping/>
  </p:clrMapOvr>
</p:sld>
</file>

<file path=ppt/slides/slide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15789-1253-4133-A28C-55B3DB3C67D0}"/>
              </a:ext>
            </a:extLst>
          </p:cNvPr>
          <p:cNvSpPr>
            <a:spLocks noGrp="1"/>
          </p:cNvSpPr>
          <p:nvPr>
            <p:ph type="title"/>
          </p:nvPr>
        </p:nvSpPr>
        <p:spPr>
          <a:xfrm>
            <a:off x="677334" y="609599"/>
            <a:ext cx="6256126" cy="6181817"/>
          </a:xfrm>
        </p:spPr>
        <p:txBody>
          <a:bodyPr>
            <a:normAutofit/>
          </a:bodyPr>
          <a:lstStyle/>
          <a:p>
            <a:r>
              <a:rPr lang="en-US" sz="2800" b="1" u="sng" dirty="0">
                <a:solidFill>
                  <a:srgbClr val="C00000"/>
                </a:solidFill>
                <a:latin typeface="Times New Roman" panose="02020603050405020304" pitchFamily="18" charset="0"/>
                <a:cs typeface="Times New Roman" panose="02020603050405020304" pitchFamily="18" charset="0"/>
              </a:rPr>
              <a:t>THE INTERIOR OF THE EARTH:</a:t>
            </a:r>
            <a:br>
              <a:rPr lang="en-US" sz="2800" b="1" u="sng" dirty="0">
                <a:solidFill>
                  <a:srgbClr val="C00000"/>
                </a:solidFill>
                <a:latin typeface="Times New Roman" panose="02020603050405020304" pitchFamily="18" charset="0"/>
                <a:cs typeface="Times New Roman" panose="02020603050405020304" pitchFamily="18" charset="0"/>
              </a:rPr>
            </a:br>
            <a:br>
              <a:rPr lang="en-US" sz="2800" b="1" u="sng" dirty="0">
                <a:solidFill>
                  <a:srgbClr val="FF3300"/>
                </a:solidFill>
                <a:latin typeface="Times New Roman" panose="02020603050405020304" pitchFamily="18" charset="0"/>
                <a:cs typeface="Times New Roman" panose="02020603050405020304" pitchFamily="18" charset="0"/>
              </a:rPr>
            </a:br>
            <a:r>
              <a:rPr lang="en-US" sz="2800" b="1" u="sng" dirty="0">
                <a:solidFill>
                  <a:srgbClr val="FF3300"/>
                </a:solidFill>
                <a:latin typeface="Times New Roman" panose="02020603050405020304" pitchFamily="18" charset="0"/>
                <a:cs typeface="Times New Roman" panose="02020603050405020304" pitchFamily="18" charset="0"/>
              </a:rPr>
              <a:t>CRUST :</a:t>
            </a:r>
            <a:br>
              <a:rPr lang="en-US" sz="2800" b="1" u="sng" dirty="0">
                <a:solidFill>
                  <a:srgbClr val="FF3300"/>
                </a:solidFill>
                <a:latin typeface="Times New Roman" panose="02020603050405020304" pitchFamily="18" charset="0"/>
                <a:cs typeface="Times New Roman" panose="02020603050405020304" pitchFamily="18" charset="0"/>
              </a:rPr>
            </a:b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It is the outermost solid part of the earth, normally about 8-40 kms thick. It is brittle in nature. Nearly 1% of the earth’s volume and 0.5% of earth’s mass are made of the crust. The thickness of the crust under the oceanic and continental areas are different. Oceanic crust is thinner (about 5kms) as compared to the continental crust (about 30kms). Major constituent elements of crust are Silica (Si) and </a:t>
            </a:r>
            <a:r>
              <a:rPr lang="en-US" sz="1800" dirty="0" err="1">
                <a:solidFill>
                  <a:schemeClr val="tx1"/>
                </a:solidFill>
                <a:latin typeface="Times New Roman" panose="02020603050405020304" pitchFamily="18" charset="0"/>
                <a:cs typeface="Times New Roman" panose="02020603050405020304" pitchFamily="18" charset="0"/>
              </a:rPr>
              <a:t>Aluminium</a:t>
            </a:r>
            <a:r>
              <a:rPr lang="en-US" sz="1800" dirty="0">
                <a:solidFill>
                  <a:schemeClr val="tx1"/>
                </a:solidFill>
                <a:latin typeface="Times New Roman" panose="02020603050405020304" pitchFamily="18" charset="0"/>
                <a:cs typeface="Times New Roman" panose="02020603050405020304" pitchFamily="18" charset="0"/>
              </a:rPr>
              <a:t> (Al) and thus, it is often termed </a:t>
            </a:r>
            <a:r>
              <a:rPr lang="en-US" sz="1800" dirty="0" err="1">
                <a:solidFill>
                  <a:schemeClr val="tx1"/>
                </a:solidFill>
                <a:latin typeface="Times New Roman" panose="02020603050405020304" pitchFamily="18" charset="0"/>
                <a:cs typeface="Times New Roman" panose="02020603050405020304" pitchFamily="18" charset="0"/>
              </a:rPr>
              <a:t>asSIAL</a:t>
            </a:r>
            <a:r>
              <a:rPr lang="en-US" sz="1800" dirty="0">
                <a:solidFill>
                  <a:schemeClr val="tx1"/>
                </a:solidFill>
                <a:latin typeface="Times New Roman" panose="02020603050405020304" pitchFamily="18" charset="0"/>
                <a:cs typeface="Times New Roman" panose="02020603050405020304" pitchFamily="18" charset="0"/>
              </a:rPr>
              <a:t> (Sometimes SIAL is used to refer Lithosphere, which is the region comprising the crust and uppermost solid mantle, also). The mean density of the materials in the crust is 3g/cm3. The discontinuity between the hydrosphere and crust is termed as the Conrad Discontinuity.</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MANTLE </a:t>
            </a:r>
            <a:endParaRPr lang="en-IN" sz="1800"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BF91038-5A7C-48FD-9C97-185522FC1668}"/>
              </a:ext>
            </a:extLst>
          </p:cNvPr>
          <p:cNvPicPr>
            <a:picLocks noChangeAspect="1"/>
          </p:cNvPicPr>
          <p:nvPr/>
        </p:nvPicPr>
        <p:blipFill>
          <a:blip r:embed="rId2"/>
          <a:stretch>
            <a:fillRect/>
          </a:stretch>
        </p:blipFill>
        <p:spPr>
          <a:xfrm>
            <a:off x="6933460" y="1717090"/>
            <a:ext cx="5078027" cy="4198247"/>
          </a:xfrm>
          <a:prstGeom prst="rect">
            <a:avLst/>
          </a:prstGeom>
          <a:ln>
            <a:noFill/>
          </a:ln>
          <a:effectLst>
            <a:outerShdw blurRad="292100" dist="139700" dir="2700000" algn="tl" rotWithShape="0">
              <a:srgbClr val="333333">
                <a:alpha val="65%"/>
              </a:srgbClr>
            </a:outerShdw>
          </a:effectLst>
        </p:spPr>
      </p:pic>
    </p:spTree>
    <p:extLst>
      <p:ext uri="{BB962C8B-B14F-4D97-AF65-F5344CB8AC3E}">
        <p14:creationId xmlns:p14="http://schemas.microsoft.com/office/powerpoint/2010/main" val="3801384266"/>
      </p:ext>
    </p:extLst>
  </p:cSld>
  <p:clrMapOvr>
    <a:masterClrMapping/>
  </p:clrMapOvr>
</p:sld>
</file>

<file path=ppt/theme/theme1.xml><?xml version="1.0" encoding="utf-8"?>
<a:theme xmlns:a="http://purl.oclc.org/ooxml/drawingml/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
                <a:lumMod val="110%"/>
              </a:schemeClr>
            </a:gs>
            <a:gs pos="88%">
              <a:schemeClr val="phClr">
                <a:tint val="90%"/>
              </a:schemeClr>
            </a:gs>
          </a:gsLst>
          <a:lin ang="5400000" scaled="0"/>
        </a:gradFill>
        <a:gradFill rotWithShape="1">
          <a:gsLst>
            <a:gs pos="0%">
              <a:schemeClr val="phClr">
                <a:tint val="96%"/>
                <a:lumMod val="100%"/>
              </a:schemeClr>
            </a:gs>
            <a:gs pos="78%">
              <a:schemeClr val="phClr">
                <a:shade val="94%"/>
                <a:lumMod val="94%"/>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
              </a:srgbClr>
            </a:outerShdw>
          </a:effectLst>
        </a:effectStyle>
        <a:effectStyle>
          <a:effectLst>
            <a:outerShdw blurRad="50800" dist="38100" dir="5400000" rotWithShape="0">
              <a:srgbClr val="000000">
                <a:alpha val="35%"/>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
                <a:lumMod val="104%"/>
              </a:schemeClr>
            </a:gs>
            <a:gs pos="94%">
              <a:schemeClr val="phClr">
                <a:shade val="96%"/>
                <a:lumMod val="82%"/>
              </a:schemeClr>
            </a:gs>
          </a:gsLst>
          <a:lin ang="5400000" scaled="0"/>
        </a:gradFill>
        <a:gradFill rotWithShape="1">
          <a:gsLst>
            <a:gs pos="0%">
              <a:schemeClr val="phClr">
                <a:tint val="90%"/>
                <a:lumMod val="110%"/>
              </a:schemeClr>
            </a:gs>
            <a:gs pos="100%">
              <a:schemeClr val="phClr">
                <a:shade val="94%"/>
                <a:lumMod val="96%"/>
              </a:schemeClr>
            </a:gs>
          </a:gsLst>
          <a:path path="circle">
            <a:fillToRect l="50%" t="50%" r="100%" b="1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purl.oclc.org/ooxml/officeDocument/extendedProperties" xmlns:vt="http://purl.oclc.org/ooxml/officeDocument/docPropsVTypes">
  <Template>Facet</Template>
  <TotalTime>325</TotalTime>
  <Words>157</Words>
  <Application>Microsoft Office PowerPoint</Application>
  <PresentationFormat>Widescreen</PresentationFormat>
  <Paragraphs>58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Times New Roman</vt:lpstr>
      <vt:lpstr>Trebuchet MS</vt:lpstr>
      <vt:lpstr>Wingdings 3</vt:lpstr>
      <vt:lpstr>Facet</vt:lpstr>
      <vt:lpstr>CC1 - GEOTECTONICS AND GEOMORPHOLOGY </vt:lpstr>
      <vt:lpstr>Seismic Waves: There are two categories of earthquake waves. Body  waves can travel deep into the Earth; Surface waves can  only travel very near the surface of the Earth. There are  two kinds of body waves, and two kinds of surface waves.  Body Waves:   P Waves : These are also called compressional or  longitudinal waves. Material is compressed and  stretched in the horizontal direction, from left to right,  and the wave (disturbance) also travels in the horizontal  direction . P waves travel faster than any other type  of wave. They can travel through fluid or solid materials. S Waves :These are also called shear waves. S comes from secondary wave . Material is sheared,so that an imaginary square drawn on the side of the block becomes diamond shaped . The material vibrates up and down (or side to side,  in and out of the screen, if the hammer had struck the side of the block instead of the top) but the wave (disturbance)  travels in the horizontal direction from left to right. S waves travel more slowly than P waves. They can only travel through solid materials. </vt:lpstr>
      <vt:lpstr>PowerPoint Presentation</vt:lpstr>
      <vt:lpstr>PowerPoint Presentation</vt:lpstr>
      <vt:lpstr>EVIDENCE FOR INTERIOR EARTH AND  COMPOSITION   • The structure of Earth's deep interior cannot be studied directly. But geologists use seismic (earthquake) waves to determine the depths of layers of molten and semi-molten material within Earth. Because different types of earthquake waves behave differently when they encounter material in different states (for example, molten, semi-molten, solid), seismic stations established around Earth detect and record the strengths of the different types of waves and the directions from which they came. Geologists use these records to establish the structure of Earth's interior. </vt:lpstr>
      <vt:lpstr>EARTHQUAKE SEISMOLOGY AND THE INTERIOR OF THE EARTH  The main points about using earthquakes waves to determine the internal structure of the Earth are summarized here : By measuring travel times of earthquake waves to seismograph stations, we can determine velocity structure of Earth. By making graphs of travel time versus distance between earthquakes and seismograph stations, we find velocity generally increases gradually  w/ depth in Earth, due to increasing pressure and rigidity of the rocks however, there are abrupt velocity changes at certain depths, indicating layering. The 4 major layers in the Earth, from outside in, are the crust, mantle, outer core, and inner core. The crust is very thin, averaging about 30 km thick in the continents and 5 km thick in the oceans The mantle is 2900 km thick (almost halfway to the center of the Earth. It is made of dark, dense, ultramafic rock (peridotite). The outer core is 2300 km thick and is made of a mixture liquid iron (90%) and nickel (10%) The inner core is at the center of the Earth and has a 1200 km radius; it's made of solid iron (90%) and nickel (10%). </vt:lpstr>
      <vt:lpstr>PowerPoint Presentation</vt:lpstr>
      <vt:lpstr>LOW VELOCITY ZONE: • Low-velocity zone (LVZ)The zone within the upper mantle beneath the oceans within which seismic P waves are slowed and S-waves are slowed and partially absorbed. The top of the zone is some 40–60 km deep near the oceanic spreading ridges, and this depth increases to 120–160 km beneath the older oceanic crust. The bottom of the zone is poorly defined, but in the region of 250–300 km in depth. Beneath the continents, a restricted low-velocity zone occurs beneath crust areas subjected to orogenesis during the last 600 million years or so, but is not found beneath cratonic areas. It is attributed to the presence of a 0.1% fluid phase and commonly ascribed to the partial melting of mantle rocks at these depths. It is often considered coincident with the asthenosphere, but probably this is valid only for oceanic areas.</vt:lpstr>
      <vt:lpstr>THE INTERIOR OF THE EARTH:  CRUST :  It is the outermost solid part of the earth, normally about 8-40 kms thick. It is brittle in nature. Nearly 1% of the earth’s volume and 0.5% of earth’s mass are made of the crust. The thickness of the crust under the oceanic and continental areas are different. Oceanic crust is thinner (about 5kms) as compared to the continental crust (about 30kms). Major constituent elements of crust are Silica (Si) and Aluminium (Al) and thus, it is often termed asSIAL (Sometimes SIAL is used to refer Lithosphere, which is the region comprising the crust and uppermost solid mantle, also). The mean density of the materials in the crust is 3g/cm3. The discontinuity between the hydrosphere and crust is termed as the Conrad Discontinuity. MANTLE </vt:lpstr>
      <vt:lpstr>MANTLE: • The portion of the interior beyond the crust is called as the mantle. • The discontinuity between the crust and mantle is called as the Mohorovich Discontinuity or Moho discontinuity. • The mantle is about 2900kms in thickness.  • Nearly 84% of the earth’s volume and 67% of the earth’s mass is occupied by the mantle.  • The major constituent elements of the mantle are Silicon and Magnesium and hence it is also termed as SIMA. • The density of the layer is higher than the crust and varies from 3.3 – 5.4g/cm3. • The uppermost solid part of the mantle and the entire crust constitute the Lithosphere. • Theasthenosphere(in between 80-200km) is a highly viscous, mechanically weak and ductile, deforming region of the upper mantle which lies just below the lithosphere. • The asthenosphere is the main source of magma and it is the layer over which the lithospheric plates/ continental plates move (plate tectonics). The discontinuity between the upper mantle and the lower mantle is known as Repetti Discontinuity. • The portion of the mantle which is just below the lithosphere and asthenosphere, but above the core is called as Mesosphere.</vt:lpstr>
      <vt:lpstr>CORE :  • It is the innermost layer surrounding the earth’s centre.  • Thecore is separated from the mantle by Guttenberg’s Discontinuity. • It is composed mainly of iron (Fe) and nickel (Ni) and hence it is also called as NIFE.  • The core constitutes nearly 15% of earth’s volume and 32.5% of earth’s mass.  • The core is the densest layer of the earth with its density ranges between 9.5-14.5g/cm3. • The Core consists of two sub-layers: the inner core and the outer core.  • The inner core is in solid state and the outer core is in the liquid state (or semi-liquid).  • The discontinuity between the upper core and the lower core is called as Lehmann Discontinuity.  • Barysphereis sometimes used to refer the core of the earth or sometimes the whole interior.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CC1 - Geotectonics and Geomorphology</dc:title>
  <dc:creator>Jayanto Biswas</dc:creator>
  <cp:lastModifiedBy>Jayanto Biswas</cp:lastModifiedBy>
  <cp:revision>23</cp:revision>
  <dcterms:created xsi:type="dcterms:W3CDTF">2021-01-30T10:47:28Z</dcterms:created>
  <dcterms:modified xsi:type="dcterms:W3CDTF">2021-02-20T15:55:48Z</dcterms:modified>
</cp:coreProperties>
</file>